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41"/>
  </p:notesMasterIdLst>
  <p:sldIdLst>
    <p:sldId id="256" r:id="rId3"/>
    <p:sldId id="436" r:id="rId4"/>
    <p:sldId id="423" r:id="rId5"/>
    <p:sldId id="442" r:id="rId6"/>
    <p:sldId id="443" r:id="rId7"/>
    <p:sldId id="444" r:id="rId8"/>
    <p:sldId id="445" r:id="rId9"/>
    <p:sldId id="446" r:id="rId10"/>
    <p:sldId id="447" r:id="rId11"/>
    <p:sldId id="452" r:id="rId12"/>
    <p:sldId id="448" r:id="rId13"/>
    <p:sldId id="449" r:id="rId14"/>
    <p:sldId id="450" r:id="rId15"/>
    <p:sldId id="451" r:id="rId16"/>
    <p:sldId id="453" r:id="rId17"/>
    <p:sldId id="425" r:id="rId18"/>
    <p:sldId id="455" r:id="rId19"/>
    <p:sldId id="456" r:id="rId20"/>
    <p:sldId id="426" r:id="rId21"/>
    <p:sldId id="458" r:id="rId22"/>
    <p:sldId id="454" r:id="rId23"/>
    <p:sldId id="459" r:id="rId24"/>
    <p:sldId id="460" r:id="rId25"/>
    <p:sldId id="461" r:id="rId26"/>
    <p:sldId id="462" r:id="rId27"/>
    <p:sldId id="463" r:id="rId28"/>
    <p:sldId id="464" r:id="rId29"/>
    <p:sldId id="465" r:id="rId30"/>
    <p:sldId id="466" r:id="rId31"/>
    <p:sldId id="438" r:id="rId32"/>
    <p:sldId id="439" r:id="rId33"/>
    <p:sldId id="429" r:id="rId34"/>
    <p:sldId id="440" r:id="rId35"/>
    <p:sldId id="437" r:id="rId36"/>
    <p:sldId id="431" r:id="rId37"/>
    <p:sldId id="468" r:id="rId38"/>
    <p:sldId id="467" r:id="rId39"/>
    <p:sldId id="410" r:id="rId40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3333CC"/>
    <a:srgbClr val="3333FF"/>
    <a:srgbClr val="1EBE12"/>
    <a:srgbClr val="008000"/>
    <a:srgbClr val="FF9933"/>
    <a:srgbClr val="CC3300"/>
    <a:srgbClr val="3333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4A52C-6B21-45C8-AF2B-22B713F2F81F}" v="1" dt="2021-05-11T22:03:46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8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06" y="-8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ell" userId="7ef7548984e2b1a7" providerId="LiveId" clId="{5A84A52C-6B21-45C8-AF2B-22B713F2F81F}"/>
    <pc:docChg chg="modNotesMaster">
      <pc:chgData name="michelle bell" userId="7ef7548984e2b1a7" providerId="LiveId" clId="{5A84A52C-6B21-45C8-AF2B-22B713F2F81F}" dt="2021-05-11T22:03:46.724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886" y="0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/>
          <a:lstStyle>
            <a:lvl1pPr algn="r">
              <a:defRPr sz="1200"/>
            </a:lvl1pPr>
          </a:lstStyle>
          <a:p>
            <a:pPr>
              <a:defRPr/>
            </a:pPr>
            <a:fld id="{377C48CE-4B86-44F7-90E6-6823229328D5}" type="datetimeFigureOut">
              <a:rPr lang="en-US"/>
              <a:pPr>
                <a:defRPr/>
              </a:pPr>
              <a:t>5/11/2021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136" tIns="44568" rIns="89136" bIns="44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57" y="4459837"/>
            <a:ext cx="5681363" cy="4223882"/>
          </a:xfrm>
          <a:prstGeom prst="rect">
            <a:avLst/>
          </a:prstGeom>
        </p:spPr>
        <p:txBody>
          <a:bodyPr vert="horz" lIns="89136" tIns="44568" rIns="89136" bIns="445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886" y="8918121"/>
            <a:ext cx="3078048" cy="468803"/>
          </a:xfrm>
          <a:prstGeom prst="rect">
            <a:avLst/>
          </a:prstGeom>
        </p:spPr>
        <p:txBody>
          <a:bodyPr vert="horz" lIns="89136" tIns="44568" rIns="89136" bIns="44568" rtlCol="0" anchor="b"/>
          <a:lstStyle>
            <a:lvl1pPr algn="r">
              <a:defRPr sz="1200"/>
            </a:lvl1pPr>
          </a:lstStyle>
          <a:p>
            <a:pPr>
              <a:defRPr/>
            </a:pPr>
            <a:fld id="{77D216A8-4570-40D3-AF3D-78C9C394A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9482F1-45FB-47D6-B64D-277077F0EEA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D216A8-4570-40D3-AF3D-78C9C394AB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609600" y="6553200"/>
            <a:ext cx="1295400" cy="1483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9600" y="0"/>
            <a:ext cx="8064500" cy="669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457200" y="6477000"/>
            <a:ext cx="1524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accent2"/>
                </a:solidFill>
              </a:rPr>
              <a:t>Advanced</a:t>
            </a:r>
            <a:r>
              <a:rPr lang="en-US" sz="1000" baseline="0" dirty="0">
                <a:solidFill>
                  <a:schemeClr val="accent2"/>
                </a:solidFill>
              </a:rPr>
              <a:t> Systems Test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797D-ACCD-441A-9368-17FE4811500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B1C4-25EA-4817-9AF7-338B57F55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file:///C:\Joe's%20Folder\0%20-%20APPLICATION%20NOTES\pMEMs\Movies\Non-Switching%20Wings%20in%20LDV.mp4" TargetMode="External"/><Relationship Id="rId1" Type="http://schemas.microsoft.com/office/2007/relationships/media" Target="file:///C:\Joe's%20Folder\0%20-%20APPLICATION%20NOTES\pMEMs\Movies\Non-Switching%20Wings%20in%20LDV.mp4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US" sz="4800" dirty="0">
                <a:solidFill>
                  <a:srgbClr val="0000FF"/>
                </a:solidFill>
              </a:rPr>
              <a:t>Measuring the Piezoelectric Coefficients of Thin Films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38600"/>
            <a:ext cx="6629400" cy="1905000"/>
          </a:xfrm>
        </p:spPr>
        <p:txBody>
          <a:bodyPr/>
          <a:lstStyle/>
          <a:p>
            <a:r>
              <a:rPr lang="en-US" sz="2000" dirty="0"/>
              <a:t>Joe T. Evans, Jr. </a:t>
            </a:r>
          </a:p>
          <a:p>
            <a:r>
              <a:rPr lang="en-US" sz="2000" dirty="0"/>
              <a:t>Radiant Technologies, Inc.</a:t>
            </a:r>
          </a:p>
          <a:p>
            <a:r>
              <a:rPr lang="en-US" sz="2000" i="1" dirty="0"/>
              <a:t>October 30, 2019</a:t>
            </a:r>
          </a:p>
          <a:p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9CAA9B7-2480-4FC5-94F3-6F15F4005214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NLV Tower</a:t>
            </a:r>
            <a:endParaRPr kumimoji="0" lang="en-US" sz="440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68AA48-FCE1-489E-99C1-CCB69C6E6563}"/>
              </a:ext>
            </a:extLst>
          </p:cNvPr>
          <p:cNvGrpSpPr/>
          <p:nvPr/>
        </p:nvGrpSpPr>
        <p:grpSpPr>
          <a:xfrm>
            <a:off x="838200" y="1295400"/>
            <a:ext cx="4071937" cy="1677033"/>
            <a:chOff x="0" y="0"/>
            <a:chExt cx="4071937" cy="167735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9618A5-4FEB-4A23-9B13-A78814E08DED}"/>
                </a:ext>
              </a:extLst>
            </p:cNvPr>
            <p:cNvCxnSpPr/>
            <p:nvPr/>
          </p:nvCxnSpPr>
          <p:spPr>
            <a:xfrm>
              <a:off x="2686050" y="628650"/>
              <a:ext cx="0" cy="595313"/>
            </a:xfrm>
            <a:prstGeom prst="line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051CE18-6A78-465C-AD2A-47F9F14B2728}"/>
                </a:ext>
              </a:extLst>
            </p:cNvPr>
            <p:cNvGrpSpPr/>
            <p:nvPr/>
          </p:nvGrpSpPr>
          <p:grpSpPr>
            <a:xfrm>
              <a:off x="0" y="0"/>
              <a:ext cx="4071937" cy="1677352"/>
              <a:chOff x="0" y="0"/>
              <a:chExt cx="4071937" cy="1677352"/>
            </a:xfrm>
          </p:grpSpPr>
          <p:sp>
            <p:nvSpPr>
              <p:cNvPr id="8" name="Text Box 38">
                <a:extLst>
                  <a:ext uri="{FF2B5EF4-FFF2-40B4-BE49-F238E27FC236}">
                    <a16:creationId xmlns:a16="http://schemas.microsoft.com/office/drawing/2014/main" id="{4A90E129-753E-488E-A643-78EBBBE5F34A}"/>
                  </a:ext>
                </a:extLst>
              </p:cNvPr>
              <p:cNvSpPr txBox="1"/>
              <p:nvPr/>
            </p:nvSpPr>
            <p:spPr>
              <a:xfrm>
                <a:off x="1081087" y="738187"/>
                <a:ext cx="904875" cy="2425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24406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Displacement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6E8A9FE-6678-499F-9EE3-F9984844D1E7}"/>
                  </a:ext>
                </a:extLst>
              </p:cNvPr>
              <p:cNvGrpSpPr/>
              <p:nvPr/>
            </p:nvGrpSpPr>
            <p:grpSpPr>
              <a:xfrm>
                <a:off x="2300287" y="1076325"/>
                <a:ext cx="799465" cy="342900"/>
                <a:chOff x="0" y="0"/>
                <a:chExt cx="799465" cy="3429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418584B-A309-410A-B224-3B55E8FC8753}"/>
                    </a:ext>
                  </a:extLst>
                </p:cNvPr>
                <p:cNvCxnSpPr/>
                <p:nvPr/>
              </p:nvCxnSpPr>
              <p:spPr>
                <a:xfrm flipV="1">
                  <a:off x="71438" y="0"/>
                  <a:ext cx="657023" cy="34258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62AB65D6-7E41-4A8A-A919-21B6801ECCD8}"/>
                    </a:ext>
                  </a:extLst>
                </p:cNvPr>
                <p:cNvCxnSpPr/>
                <p:nvPr/>
              </p:nvCxnSpPr>
              <p:spPr>
                <a:xfrm>
                  <a:off x="723900" y="0"/>
                  <a:ext cx="755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5AD8877-55B6-4089-8025-69628549192E}"/>
                    </a:ext>
                  </a:extLst>
                </p:cNvPr>
                <p:cNvCxnSpPr/>
                <p:nvPr/>
              </p:nvCxnSpPr>
              <p:spPr>
                <a:xfrm>
                  <a:off x="0" y="342900"/>
                  <a:ext cx="755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32E294E-3002-41E6-82AB-96116A6D0B6B}"/>
                  </a:ext>
                </a:extLst>
              </p:cNvPr>
              <p:cNvSpPr/>
              <p:nvPr/>
            </p:nvSpPr>
            <p:spPr>
              <a:xfrm>
                <a:off x="1085850" y="1143000"/>
                <a:ext cx="1285875" cy="71437"/>
              </a:xfrm>
              <a:custGeom>
                <a:avLst/>
                <a:gdLst>
                  <a:gd name="connsiteX0" fmla="*/ 1285875 w 1285875"/>
                  <a:gd name="connsiteY0" fmla="*/ 71437 h 71437"/>
                  <a:gd name="connsiteX1" fmla="*/ 1285875 w 1285875"/>
                  <a:gd name="connsiteY1" fmla="*/ 0 h 71437"/>
                  <a:gd name="connsiteX2" fmla="*/ 0 w 1285875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5875" h="71437">
                    <a:moveTo>
                      <a:pt x="1285875" y="71437"/>
                    </a:moveTo>
                    <a:lnTo>
                      <a:pt x="12858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9E49D6C-2BC4-4B4B-A687-D7E75EED8377}"/>
                  </a:ext>
                </a:extLst>
              </p:cNvPr>
              <p:cNvGrpSpPr/>
              <p:nvPr/>
            </p:nvGrpSpPr>
            <p:grpSpPr>
              <a:xfrm>
                <a:off x="2281237" y="1219200"/>
                <a:ext cx="822960" cy="68580"/>
                <a:chOff x="0" y="0"/>
                <a:chExt cx="822960" cy="6858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ACC00C41-029A-4BFD-ADFB-A8951D3E2748}"/>
                    </a:ext>
                  </a:extLst>
                </p:cNvPr>
                <p:cNvCxnSpPr/>
                <p:nvPr/>
              </p:nvCxnSpPr>
              <p:spPr>
                <a:xfrm>
                  <a:off x="0" y="0"/>
                  <a:ext cx="82296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DC19E43-D59A-4280-BEFC-74D4607AB7B7}"/>
                    </a:ext>
                  </a:extLst>
                </p:cNvPr>
                <p:cNvCxnSpPr/>
                <p:nvPr/>
              </p:nvCxnSpPr>
              <p:spPr>
                <a:xfrm>
                  <a:off x="0" y="68580"/>
                  <a:ext cx="82296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8F62828-7D0F-4424-AE5A-DE8E0ED60342}"/>
                  </a:ext>
                </a:extLst>
              </p:cNvPr>
              <p:cNvSpPr/>
              <p:nvPr/>
            </p:nvSpPr>
            <p:spPr>
              <a:xfrm flipV="1">
                <a:off x="1085850" y="1290637"/>
                <a:ext cx="1285875" cy="71437"/>
              </a:xfrm>
              <a:custGeom>
                <a:avLst/>
                <a:gdLst>
                  <a:gd name="connsiteX0" fmla="*/ 1285875 w 1285875"/>
                  <a:gd name="connsiteY0" fmla="*/ 71437 h 71437"/>
                  <a:gd name="connsiteX1" fmla="*/ 1285875 w 1285875"/>
                  <a:gd name="connsiteY1" fmla="*/ 0 h 71437"/>
                  <a:gd name="connsiteX2" fmla="*/ 0 w 1285875"/>
                  <a:gd name="connsiteY2" fmla="*/ 0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5875" h="71437">
                    <a:moveTo>
                      <a:pt x="1285875" y="71437"/>
                    </a:moveTo>
                    <a:lnTo>
                      <a:pt x="1285875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A9B07D8-52B4-4C71-B87E-641CDCDF2CE0}"/>
                  </a:ext>
                </a:extLst>
              </p:cNvPr>
              <p:cNvSpPr/>
              <p:nvPr/>
            </p:nvSpPr>
            <p:spPr>
              <a:xfrm>
                <a:off x="1104900" y="161925"/>
                <a:ext cx="1362075" cy="333375"/>
              </a:xfrm>
              <a:custGeom>
                <a:avLst/>
                <a:gdLst>
                  <a:gd name="connsiteX0" fmla="*/ 0 w 1362075"/>
                  <a:gd name="connsiteY0" fmla="*/ 333375 h 333375"/>
                  <a:gd name="connsiteX1" fmla="*/ 633412 w 1362075"/>
                  <a:gd name="connsiteY1" fmla="*/ 333375 h 333375"/>
                  <a:gd name="connsiteX2" fmla="*/ 633412 w 1362075"/>
                  <a:gd name="connsiteY2" fmla="*/ 0 h 333375"/>
                  <a:gd name="connsiteX3" fmla="*/ 1362075 w 1362075"/>
                  <a:gd name="connsiteY3" fmla="*/ 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2075" h="333375">
                    <a:moveTo>
                      <a:pt x="0" y="333375"/>
                    </a:moveTo>
                    <a:lnTo>
                      <a:pt x="633412" y="333375"/>
                    </a:lnTo>
                    <a:lnTo>
                      <a:pt x="633412" y="0"/>
                    </a:lnTo>
                    <a:lnTo>
                      <a:pt x="1362075" y="0"/>
                    </a:lnTo>
                  </a:path>
                </a:pathLst>
              </a:cu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77C48011-46A4-4DCA-820F-E70594E8D1B8}"/>
                  </a:ext>
                </a:extLst>
              </p:cNvPr>
              <p:cNvSpPr/>
              <p:nvPr/>
            </p:nvSpPr>
            <p:spPr>
              <a:xfrm>
                <a:off x="1371600" y="252412"/>
                <a:ext cx="1100138" cy="533400"/>
              </a:xfrm>
              <a:custGeom>
                <a:avLst/>
                <a:gdLst>
                  <a:gd name="connsiteX0" fmla="*/ 0 w 1362075"/>
                  <a:gd name="connsiteY0" fmla="*/ 333375 h 333375"/>
                  <a:gd name="connsiteX1" fmla="*/ 633412 w 1362075"/>
                  <a:gd name="connsiteY1" fmla="*/ 333375 h 333375"/>
                  <a:gd name="connsiteX2" fmla="*/ 633412 w 1362075"/>
                  <a:gd name="connsiteY2" fmla="*/ 0 h 333375"/>
                  <a:gd name="connsiteX3" fmla="*/ 1362075 w 1362075"/>
                  <a:gd name="connsiteY3" fmla="*/ 0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2075" h="333375">
                    <a:moveTo>
                      <a:pt x="0" y="333375"/>
                    </a:moveTo>
                    <a:lnTo>
                      <a:pt x="633412" y="333375"/>
                    </a:lnTo>
                    <a:lnTo>
                      <a:pt x="633412" y="0"/>
                    </a:lnTo>
                    <a:lnTo>
                      <a:pt x="1362075" y="0"/>
                    </a:lnTo>
                  </a:path>
                </a:pathLst>
              </a:custGeom>
              <a:noFill/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E215A6B-B71D-4C0C-8B84-A94A2B7CDA41}"/>
                  </a:ext>
                </a:extLst>
              </p:cNvPr>
              <p:cNvCxnSpPr/>
              <p:nvPr/>
            </p:nvCxnSpPr>
            <p:spPr>
              <a:xfrm flipH="1">
                <a:off x="1090612" y="785812"/>
                <a:ext cx="281940" cy="0"/>
              </a:xfrm>
              <a:prstGeom prst="line">
                <a:avLst/>
              </a:prstGeom>
              <a:ln w="127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 Box 39">
                <a:extLst>
                  <a:ext uri="{FF2B5EF4-FFF2-40B4-BE49-F238E27FC236}">
                    <a16:creationId xmlns:a16="http://schemas.microsoft.com/office/drawing/2014/main" id="{752E9B5C-54AF-4BB7-8D54-70FB15B66F1A}"/>
                  </a:ext>
                </a:extLst>
              </p:cNvPr>
              <p:cNvSpPr txBox="1"/>
              <p:nvPr/>
            </p:nvSpPr>
            <p:spPr>
              <a:xfrm>
                <a:off x="1085850" y="442912"/>
                <a:ext cx="804545" cy="2425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solidFill>
                      <a:srgbClr val="24406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Velocity</a:t>
                </a:r>
                <a:endParaRPr lang="en-US" sz="1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8180B85-C6BD-4EA4-B267-283209F13F01}"/>
                  </a:ext>
                </a:extLst>
              </p:cNvPr>
              <p:cNvGrpSpPr/>
              <p:nvPr/>
            </p:nvGrpSpPr>
            <p:grpSpPr>
              <a:xfrm>
                <a:off x="2471737" y="14287"/>
                <a:ext cx="423862" cy="609600"/>
                <a:chOff x="0" y="0"/>
                <a:chExt cx="423862" cy="609600"/>
              </a:xfrm>
            </p:grpSpPr>
            <p:sp>
              <p:nvSpPr>
                <p:cNvPr id="23" name="Text Box 30">
                  <a:extLst>
                    <a:ext uri="{FF2B5EF4-FFF2-40B4-BE49-F238E27FC236}">
                      <a16:creationId xmlns:a16="http://schemas.microsoft.com/office/drawing/2014/main" id="{A4874BA9-5786-4EEA-9B47-F63701679DA6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423862" cy="457200"/>
                </a:xfrm>
                <a:prstGeom prst="rect">
                  <a:avLst/>
                </a:prstGeom>
                <a:solidFill>
                  <a:schemeClr val="lt1"/>
                </a:solidFill>
                <a:ln w="15875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80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NLV</a:t>
                  </a:r>
                  <a:endPara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B0C76285-99AB-43E7-9C03-1CC728C1AD4A}"/>
                    </a:ext>
                  </a:extLst>
                </p:cNvPr>
                <p:cNvSpPr/>
                <p:nvPr/>
              </p:nvSpPr>
              <p:spPr>
                <a:xfrm>
                  <a:off x="119062" y="457200"/>
                  <a:ext cx="176212" cy="152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65B67DE-703C-4025-BA17-02465640CCB4}"/>
                  </a:ext>
                </a:extLst>
              </p:cNvPr>
              <p:cNvGrpSpPr/>
              <p:nvPr/>
            </p:nvGrpSpPr>
            <p:grpSpPr>
              <a:xfrm>
                <a:off x="0" y="61912"/>
                <a:ext cx="1089660" cy="1615440"/>
                <a:chOff x="0" y="0"/>
                <a:chExt cx="1089660" cy="1615440"/>
              </a:xfrm>
            </p:grpSpPr>
            <p:sp>
              <p:nvSpPr>
                <p:cNvPr id="21" name="Text Box 1">
                  <a:extLst>
                    <a:ext uri="{FF2B5EF4-FFF2-40B4-BE49-F238E27FC236}">
                      <a16:creationId xmlns:a16="http://schemas.microsoft.com/office/drawing/2014/main" id="{394CB466-7D00-4FFD-A8D3-1FB6B6FAEA9D}"/>
                    </a:ext>
                  </a:extLst>
                </p:cNvPr>
                <p:cNvSpPr txBox="1"/>
                <p:nvPr/>
              </p:nvSpPr>
              <p:spPr>
                <a:xfrm>
                  <a:off x="0" y="0"/>
                  <a:ext cx="1089660" cy="1615440"/>
                </a:xfrm>
                <a:prstGeom prst="rect">
                  <a:avLst/>
                </a:prstGeom>
                <a:solidFill>
                  <a:schemeClr val="lt1"/>
                </a:solidFill>
                <a:ln w="38100">
                  <a:solidFill>
                    <a:prstClr val="black"/>
                  </a:solidFill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Tester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Sensor 2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Sensor 1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Polarization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 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  <a:p>
                  <a:pPr marL="0" marR="0" algn="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0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Stimulus</a:t>
                  </a:r>
                  <a:endParaRPr lang="en-US" sz="1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BF237D0A-4F5D-4CD4-94D7-12DFC8981727}"/>
                    </a:ext>
                  </a:extLst>
                </p:cNvPr>
                <p:cNvCxnSpPr/>
                <p:nvPr/>
              </p:nvCxnSpPr>
              <p:spPr>
                <a:xfrm>
                  <a:off x="0" y="242888"/>
                  <a:ext cx="108966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15B581F-264A-4A8F-ABF8-EA83786D2EF0}"/>
                  </a:ext>
                </a:extLst>
              </p:cNvPr>
              <p:cNvSpPr/>
              <p:nvPr/>
            </p:nvSpPr>
            <p:spPr>
              <a:xfrm>
                <a:off x="2895600" y="71437"/>
                <a:ext cx="671512" cy="242008"/>
              </a:xfrm>
              <a:custGeom>
                <a:avLst/>
                <a:gdLst>
                  <a:gd name="connsiteX0" fmla="*/ 0 w 838200"/>
                  <a:gd name="connsiteY0" fmla="*/ 131114 h 242008"/>
                  <a:gd name="connsiteX1" fmla="*/ 114300 w 838200"/>
                  <a:gd name="connsiteY1" fmla="*/ 154927 h 242008"/>
                  <a:gd name="connsiteX2" fmla="*/ 233362 w 838200"/>
                  <a:gd name="connsiteY2" fmla="*/ 240652 h 242008"/>
                  <a:gd name="connsiteX3" fmla="*/ 423862 w 838200"/>
                  <a:gd name="connsiteY3" fmla="*/ 78727 h 242008"/>
                  <a:gd name="connsiteX4" fmla="*/ 609600 w 838200"/>
                  <a:gd name="connsiteY4" fmla="*/ 2527 h 242008"/>
                  <a:gd name="connsiteX5" fmla="*/ 838200 w 838200"/>
                  <a:gd name="connsiteY5" fmla="*/ 16814 h 242008"/>
                  <a:gd name="connsiteX6" fmla="*/ 838200 w 838200"/>
                  <a:gd name="connsiteY6" fmla="*/ 16814 h 24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8200" h="242008">
                    <a:moveTo>
                      <a:pt x="0" y="131114"/>
                    </a:moveTo>
                    <a:cubicBezTo>
                      <a:pt x="37703" y="133892"/>
                      <a:pt x="75406" y="136671"/>
                      <a:pt x="114300" y="154927"/>
                    </a:cubicBezTo>
                    <a:cubicBezTo>
                      <a:pt x="153194" y="173183"/>
                      <a:pt x="181768" y="253352"/>
                      <a:pt x="233362" y="240652"/>
                    </a:cubicBezTo>
                    <a:cubicBezTo>
                      <a:pt x="284956" y="227952"/>
                      <a:pt x="361156" y="118414"/>
                      <a:pt x="423862" y="78727"/>
                    </a:cubicBezTo>
                    <a:cubicBezTo>
                      <a:pt x="486568" y="39040"/>
                      <a:pt x="540544" y="12846"/>
                      <a:pt x="609600" y="2527"/>
                    </a:cubicBezTo>
                    <a:cubicBezTo>
                      <a:pt x="678656" y="-7792"/>
                      <a:pt x="838200" y="16814"/>
                      <a:pt x="838200" y="16814"/>
                    </a:cubicBezTo>
                    <a:lnTo>
                      <a:pt x="838200" y="16814"/>
                    </a:lnTo>
                  </a:path>
                </a:pathLst>
              </a:custGeom>
              <a:noFill/>
              <a:ln w="12700">
                <a:prstDash val="dash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" name="Text Box 42">
                <a:extLst>
                  <a:ext uri="{FF2B5EF4-FFF2-40B4-BE49-F238E27FC236}">
                    <a16:creationId xmlns:a16="http://schemas.microsoft.com/office/drawing/2014/main" id="{738A1AEE-8E8A-4B20-80C9-53669AF42DFB}"/>
                  </a:ext>
                </a:extLst>
              </p:cNvPr>
              <p:cNvSpPr txBox="1"/>
              <p:nvPr/>
            </p:nvSpPr>
            <p:spPr>
              <a:xfrm>
                <a:off x="3500437" y="0"/>
                <a:ext cx="571500" cy="24257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Video</a:t>
                </a:r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548FCC5-22E3-4CD0-AB7D-DAB8185CC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387" y="2930242"/>
            <a:ext cx="4444758" cy="3332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0D66ABF-A46C-45FC-AEC0-4FFCCFB4E386}"/>
              </a:ext>
            </a:extLst>
          </p:cNvPr>
          <p:cNvSpPr txBox="1"/>
          <p:nvPr/>
        </p:nvSpPr>
        <p:spPr>
          <a:xfrm>
            <a:off x="4773182" y="1532715"/>
            <a:ext cx="30628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The camera embedded inside the NLV laser head is essential for aligning the laser spot to the intended area on tiny samples.   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72375F0-0148-4631-AC8A-AFAFDA52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87" y="3200400"/>
            <a:ext cx="1968254" cy="3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9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1553656-74AF-4252-93C5-2B2A03FE7B44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kern="0" dirty="0"/>
              <a:t>The NLV measuring a 460 micron wide by 580 micron long cantilever.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FB4456-1366-4528-B773-09AF32742F02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piezoMEMS Measurement</a:t>
            </a:r>
            <a:endParaRPr kumimoji="0" lang="en-US" sz="440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AA8D8911-3BED-4898-89DB-6837C89E6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4300" y="1933575"/>
            <a:ext cx="2146300" cy="21463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1E5DE1E-D7D7-4BB8-980F-867981F0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33575"/>
            <a:ext cx="2209800" cy="2790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72E5AA0-C54A-412B-A45C-BD0EA6143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06700"/>
            <a:ext cx="3340100" cy="344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2C96DD1-63B2-403C-BCDA-3534147BEAD1}"/>
              </a:ext>
            </a:extLst>
          </p:cNvPr>
          <p:cNvSpPr txBox="1"/>
          <p:nvPr/>
        </p:nvSpPr>
        <p:spPr>
          <a:xfrm>
            <a:off x="6858000" y="4295775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LDV laser</a:t>
            </a:r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86093D92-4009-44D6-B0DB-8755D23886BD}"/>
              </a:ext>
            </a:extLst>
          </p:cNvPr>
          <p:cNvSpPr/>
          <p:nvPr/>
        </p:nvSpPr>
        <p:spPr bwMode="auto">
          <a:xfrm>
            <a:off x="7929349" y="3362041"/>
            <a:ext cx="539087" cy="1105468"/>
          </a:xfrm>
          <a:custGeom>
            <a:avLst/>
            <a:gdLst>
              <a:gd name="connsiteX0" fmla="*/ 0 w 539087"/>
              <a:gd name="connsiteY0" fmla="*/ 1105468 h 1105468"/>
              <a:gd name="connsiteX1" fmla="*/ 491320 w 539087"/>
              <a:gd name="connsiteY1" fmla="*/ 586853 h 1105468"/>
              <a:gd name="connsiteX2" fmla="*/ 286603 w 539087"/>
              <a:gd name="connsiteY2" fmla="*/ 0 h 1105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9087" h="1105468">
                <a:moveTo>
                  <a:pt x="0" y="1105468"/>
                </a:moveTo>
                <a:cubicBezTo>
                  <a:pt x="221776" y="938283"/>
                  <a:pt x="443553" y="771098"/>
                  <a:pt x="491320" y="586853"/>
                </a:cubicBezTo>
                <a:cubicBezTo>
                  <a:pt x="539087" y="402608"/>
                  <a:pt x="412845" y="201304"/>
                  <a:pt x="286603" y="0"/>
                </a:cubicBezTo>
              </a:path>
            </a:pathLst>
          </a:custGeom>
          <a:noFill/>
          <a:ln w="22225" cap="flat" cmpd="sng" algn="ctr">
            <a:solidFill>
              <a:srgbClr val="FFC000"/>
            </a:solidFill>
            <a:prstDash val="dash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1C53A61-99B2-4CE7-8EC1-E37B079CEFE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>
                <a:solidFill>
                  <a:schemeClr val="accent2"/>
                </a:solidFill>
              </a:rPr>
              <a:t>Binary Wings</a:t>
            </a:r>
            <a:endParaRPr lang="en-US" kern="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F243BAC-ADF5-4938-8AC6-028D26282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10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1963" marR="0" lvl="0" indent="-461963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Hertz switching hysteresis loop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parallel plate capacitors</a:t>
            </a:r>
          </a:p>
          <a:p>
            <a:pPr marL="461963" marR="0" lvl="0" indent="-461963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>
                <a:latin typeface="+mn-lt"/>
              </a:rPr>
              <a:t>Approximately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±6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m tip displacement.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Non-Switching Wings in LDV.mp4">
            <a:hlinkClick r:id="" action="ppaction://media"/>
            <a:extLst>
              <a:ext uri="{FF2B5EF4-FFF2-40B4-BE49-F238E27FC236}">
                <a16:creationId xmlns:a16="http://schemas.microsoft.com/office/drawing/2014/main" id="{F28046C9-661D-42CD-913F-1A1FABE2486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590800" y="19050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7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16C214A-AEEC-4953-8E56-6C6CB2BDF32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>
                <a:solidFill>
                  <a:schemeClr val="accent2"/>
                </a:solidFill>
              </a:rPr>
              <a:t>Butterfly Motion</a:t>
            </a:r>
            <a:endParaRPr lang="en-US" kern="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B64C401-F641-4E17-BCDF-028E33EDF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715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61963" marR="0" lvl="0" indent="-461963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>
                <a:latin typeface="+mn-lt"/>
              </a:rPr>
              <a:t>Cantilever tip double butterfly loop driven by perimeter parallel-plate capacitors at 1Hz/20V with 32,000 points.</a:t>
            </a:r>
            <a:endParaRPr kumimoji="0" lang="en-US" sz="2000" b="0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6C646C-1163-48A9-A3B1-8CC01101C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6175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32C8C3-5CB4-46EC-B8C5-B90D5F49CE88}"/>
              </a:ext>
            </a:extLst>
          </p:cNvPr>
          <p:cNvSpPr txBox="1"/>
          <p:nvPr/>
        </p:nvSpPr>
        <p:spPr>
          <a:xfrm>
            <a:off x="1828800" y="152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Parallel-Plate Actuator</a:t>
            </a:r>
          </a:p>
        </p:txBody>
      </p:sp>
    </p:spTree>
    <p:extLst>
      <p:ext uri="{BB962C8B-B14F-4D97-AF65-F5344CB8AC3E}">
        <p14:creationId xmlns:p14="http://schemas.microsoft.com/office/powerpoint/2010/main" val="2911496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29702E0-82BC-4396-BB02-359234988662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kern="0" dirty="0"/>
              <a:t>The NLV can see piston motion of clamped thin films.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B8AEC0-406C-4A73-9E21-2E08DCA96EB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r>
              <a:rPr kumimoji="0" lang="en-US" sz="4400" b="1" i="1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33</a:t>
            </a:r>
            <a:r>
              <a:rPr kumimoji="0" lang="en-US" sz="4400" b="1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 NLV</a:t>
            </a:r>
            <a:endParaRPr kumimoji="0" lang="en-US" sz="4400" b="1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E641AC-1C76-44D4-85FF-E404C3ACB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079" y="1564274"/>
            <a:ext cx="2866667" cy="182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D39BEB-6DA6-4099-BE2D-075B2DF6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016" y="3682742"/>
            <a:ext cx="2958730" cy="2184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CD3ABF-98CB-4CF6-BB88-6B52758FAD26}"/>
              </a:ext>
            </a:extLst>
          </p:cNvPr>
          <p:cNvSpPr txBox="1"/>
          <p:nvPr/>
        </p:nvSpPr>
        <p:spPr>
          <a:xfrm>
            <a:off x="914400" y="5715000"/>
            <a:ext cx="3581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Silicon substrate thickness under capacitor = 550 microns.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D1B2AB-F097-437A-97BC-AA3D3E557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63" y="1676400"/>
            <a:ext cx="4575312" cy="36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C0FC2B-970F-4A32-B72B-009B5FB9ACAC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981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>
                <a:solidFill>
                  <a:srgbClr val="0000FF"/>
                </a:solidFill>
              </a:rPr>
              <a:t>Introduction to E31</a:t>
            </a:r>
          </a:p>
        </p:txBody>
      </p:sp>
    </p:spTree>
    <p:extLst>
      <p:ext uri="{BB962C8B-B14F-4D97-AF65-F5344CB8AC3E}">
        <p14:creationId xmlns:p14="http://schemas.microsoft.com/office/powerpoint/2010/main" val="1126962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85824"/>
            <a:ext cx="7772400" cy="45720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e</a:t>
            </a:r>
            <a:r>
              <a:rPr kumimoji="0" lang="en-US" sz="4400" i="1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31</a:t>
            </a:r>
            <a:r>
              <a:rPr kumimoji="0" lang="en-US" sz="4400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en-US" sz="4400" i="1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055F0-304A-414B-B13D-FDC2F5DD5316}"/>
              </a:ext>
            </a:extLst>
          </p:cNvPr>
          <p:cNvSpPr txBox="1"/>
          <p:nvPr/>
        </p:nvSpPr>
        <p:spPr>
          <a:xfrm>
            <a:off x="22860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EB54DA-6492-42F5-906A-E33C9A776ED3}"/>
              </a:ext>
            </a:extLst>
          </p:cNvPr>
          <p:cNvSpPr txBox="1">
            <a:spLocks/>
          </p:cNvSpPr>
          <p:nvPr/>
        </p:nvSpPr>
        <p:spPr>
          <a:xfrm>
            <a:off x="609600" y="1066800"/>
            <a:ext cx="79248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+mn-lt"/>
              </a:rPr>
              <a:t>In 1909, George Stoney derived an equation describing how a </a:t>
            </a:r>
            <a:r>
              <a:rPr lang="en-US" sz="2000" i="1" kern="0" dirty="0">
                <a:latin typeface="+mn-lt"/>
              </a:rPr>
              <a:t>thick</a:t>
            </a:r>
            <a:r>
              <a:rPr lang="en-US" sz="2000" kern="0" dirty="0">
                <a:latin typeface="+mn-lt"/>
              </a:rPr>
              <a:t> cantilever bends </a:t>
            </a:r>
            <a:r>
              <a:rPr lang="en-US" sz="2000" i="1" kern="0" dirty="0"/>
              <a:t>when a change in temperature </a:t>
            </a:r>
            <a:r>
              <a:rPr lang="en-US" sz="2000" kern="0" dirty="0"/>
              <a:t>causes</a:t>
            </a:r>
            <a:r>
              <a:rPr lang="en-US" sz="2000" i="1" kern="0" dirty="0"/>
              <a:t> </a:t>
            </a:r>
            <a:r>
              <a:rPr lang="en-US" sz="2000" kern="0" dirty="0">
                <a:latin typeface="+mn-lt"/>
              </a:rPr>
              <a:t>contraction of a </a:t>
            </a:r>
            <a:r>
              <a:rPr lang="en-US" sz="2000" i="1" kern="0" dirty="0">
                <a:latin typeface="+mn-lt"/>
              </a:rPr>
              <a:t>thin</a:t>
            </a:r>
            <a:r>
              <a:rPr lang="en-US" sz="2000" kern="0" dirty="0">
                <a:latin typeface="+mn-lt"/>
              </a:rPr>
              <a:t> film on one surface of the cantilever.  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>
              <a:latin typeface="+mn-lt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latin typeface="+mn-lt"/>
              </a:rPr>
              <a:t>Instead, substitute </a:t>
            </a:r>
            <a:r>
              <a:rPr lang="en-US" sz="2000" kern="0" dirty="0"/>
              <a:t>a piezoelectric film to </a:t>
            </a:r>
            <a:r>
              <a:rPr lang="en-US" sz="2000" kern="0" dirty="0">
                <a:latin typeface="+mn-lt"/>
              </a:rPr>
              <a:t>bend the beam using voltage: 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kern="0" dirty="0">
              <a:latin typeface="+mn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dirty="0">
              <a:latin typeface="+mn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i="1" kern="0" dirty="0"/>
              <a:t>Cantilever</a:t>
            </a:r>
            <a:r>
              <a:rPr lang="en-US" sz="2000" kern="0" dirty="0"/>
              <a:t> </a:t>
            </a:r>
            <a:r>
              <a:rPr lang="en-US" sz="2000" b="1" i="1" kern="0" dirty="0">
                <a:sym typeface="Symbol" panose="05050102010706020507" pitchFamily="18" charset="2"/>
              </a:rPr>
              <a:t>=</a:t>
            </a:r>
            <a:r>
              <a:rPr lang="en-US" sz="2000" kern="0" dirty="0"/>
              <a:t> </a:t>
            </a:r>
            <a:r>
              <a:rPr lang="en-US" sz="2000" i="1" kern="0" dirty="0"/>
              <a:t>mechanical amplifier</a:t>
            </a:r>
            <a:r>
              <a:rPr lang="en-US" sz="2000" kern="0" dirty="0"/>
              <a:t>:</a:t>
            </a:r>
            <a:r>
              <a:rPr lang="en-US" sz="2000" i="1" kern="0" dirty="0"/>
              <a:t>   </a:t>
            </a:r>
            <a:r>
              <a:rPr lang="en-US" sz="2000" kern="0" dirty="0"/>
              <a:t>The lateral </a:t>
            </a:r>
            <a:r>
              <a:rPr lang="en-US" sz="2000" i="1" kern="0" dirty="0"/>
              <a:t>stress</a:t>
            </a:r>
            <a:r>
              <a:rPr lang="en-US" sz="2000" kern="0" dirty="0"/>
              <a:t> produced by that voltage due to </a:t>
            </a:r>
            <a:r>
              <a:rPr lang="en-US" sz="2000" b="1" i="1" kern="0" dirty="0"/>
              <a:t>e</a:t>
            </a:r>
            <a:r>
              <a:rPr lang="en-US" sz="2000" b="1" i="1" kern="0" baseline="-25000" dirty="0"/>
              <a:t>31 </a:t>
            </a:r>
            <a:r>
              <a:rPr lang="en-US" sz="2000" kern="0" dirty="0"/>
              <a:t>moves the cantilever tip vertically much further than the tiny </a:t>
            </a:r>
            <a:r>
              <a:rPr lang="en-US" sz="2000" i="1" kern="0" dirty="0"/>
              <a:t>strain</a:t>
            </a:r>
            <a:r>
              <a:rPr lang="en-US" sz="2000" kern="0" dirty="0"/>
              <a:t> of the top surface of the piezoelectric film due to </a:t>
            </a:r>
            <a:r>
              <a:rPr lang="en-US" sz="2000" b="1" i="1" kern="0" dirty="0"/>
              <a:t>d</a:t>
            </a:r>
            <a:r>
              <a:rPr lang="en-US" sz="2000" b="1" i="1" kern="0" baseline="-25000" dirty="0"/>
              <a:t>33</a:t>
            </a:r>
            <a:r>
              <a:rPr lang="en-US" sz="2000" b="1" i="1" kern="0" dirty="0"/>
              <a:t>.</a:t>
            </a:r>
            <a:r>
              <a:rPr lang="en-US" sz="2000" kern="0" baseline="-25000" dirty="0"/>
              <a:t>      </a:t>
            </a:r>
            <a:endParaRPr lang="en-US" sz="2000" i="1" kern="0" dirty="0">
              <a:solidFill>
                <a:srgbClr val="0000FF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i="1" kern="0" dirty="0">
              <a:solidFill>
                <a:srgbClr val="0000FF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1400" i="1" kern="0" dirty="0">
              <a:solidFill>
                <a:srgbClr val="0000FF"/>
              </a:solidFill>
            </a:endParaRPr>
          </a:p>
          <a:p>
            <a:pPr marL="339725"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kern="0" dirty="0">
              <a:solidFill>
                <a:srgbClr val="0000FF"/>
              </a:solidFill>
            </a:endParaRPr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09A1D8-1B0F-4BC6-9146-2C4AA5AD827C}"/>
              </a:ext>
            </a:extLst>
          </p:cNvPr>
          <p:cNvGrpSpPr/>
          <p:nvPr/>
        </p:nvGrpSpPr>
        <p:grpSpPr>
          <a:xfrm>
            <a:off x="872276" y="2514600"/>
            <a:ext cx="7281124" cy="867265"/>
            <a:chOff x="872276" y="2514600"/>
            <a:chExt cx="7281124" cy="867265"/>
          </a:xfrm>
        </p:grpSpPr>
        <p:grpSp>
          <p:nvGrpSpPr>
            <p:cNvPr id="8" name="Group 39">
              <a:extLst>
                <a:ext uri="{FF2B5EF4-FFF2-40B4-BE49-F238E27FC236}">
                  <a16:creationId xmlns:a16="http://schemas.microsoft.com/office/drawing/2014/main" id="{B0D0CECD-08CF-4312-88B8-1D82110F39EB}"/>
                </a:ext>
              </a:extLst>
            </p:cNvPr>
            <p:cNvGrpSpPr/>
            <p:nvPr/>
          </p:nvGrpSpPr>
          <p:grpSpPr>
            <a:xfrm>
              <a:off x="872276" y="2933211"/>
              <a:ext cx="3394924" cy="448654"/>
              <a:chOff x="872276" y="3894746"/>
              <a:chExt cx="3394924" cy="448654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FE78F63-B471-4A71-AA51-6BAD2234625B}"/>
                  </a:ext>
                </a:extLst>
              </p:cNvPr>
              <p:cNvCxnSpPr>
                <a:cxnSpLocks/>
                <a:stCxn id="25" idx="3"/>
              </p:cNvCxnSpPr>
              <p:nvPr/>
            </p:nvCxnSpPr>
            <p:spPr bwMode="auto">
              <a:xfrm flipV="1">
                <a:off x="1447800" y="4047147"/>
                <a:ext cx="152400" cy="1488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Freeform 50">
                <a:extLst>
                  <a:ext uri="{FF2B5EF4-FFF2-40B4-BE49-F238E27FC236}">
                    <a16:creationId xmlns:a16="http://schemas.microsoft.com/office/drawing/2014/main" id="{AED51ACA-CBB1-482D-A19A-033A1B75FC51}"/>
                  </a:ext>
                </a:extLst>
              </p:cNvPr>
              <p:cNvSpPr/>
              <p:nvPr/>
            </p:nvSpPr>
            <p:spPr bwMode="auto">
              <a:xfrm>
                <a:off x="1442103" y="3948157"/>
                <a:ext cx="264919" cy="85458"/>
              </a:xfrm>
              <a:custGeom>
                <a:avLst/>
                <a:gdLst>
                  <a:gd name="connsiteX0" fmla="*/ 0 w 264919"/>
                  <a:gd name="connsiteY0" fmla="*/ 0 h 85458"/>
                  <a:gd name="connsiteX1" fmla="*/ 264919 w 264919"/>
                  <a:gd name="connsiteY1" fmla="*/ 0 h 85458"/>
                  <a:gd name="connsiteX2" fmla="*/ 264919 w 264919"/>
                  <a:gd name="connsiteY2" fmla="*/ 85458 h 8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4919" h="85458">
                    <a:moveTo>
                      <a:pt x="0" y="0"/>
                    </a:moveTo>
                    <a:lnTo>
                      <a:pt x="264919" y="0"/>
                    </a:lnTo>
                    <a:lnTo>
                      <a:pt x="264919" y="85458"/>
                    </a:lnTo>
                  </a:path>
                </a:pathLst>
              </a:custGeom>
              <a:noFill/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3E5DD68-824F-4E4B-B095-FF09E6EA3D85}"/>
                  </a:ext>
                </a:extLst>
              </p:cNvPr>
              <p:cNvSpPr txBox="1"/>
              <p:nvPr/>
            </p:nvSpPr>
            <p:spPr>
              <a:xfrm>
                <a:off x="872276" y="3894746"/>
                <a:ext cx="575524" cy="30777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0V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242A53F-6B70-468F-8F01-0A7E8C6BF38B}"/>
                  </a:ext>
                </a:extLst>
              </p:cNvPr>
              <p:cNvSpPr/>
              <p:nvPr/>
            </p:nvSpPr>
            <p:spPr bwMode="auto">
              <a:xfrm>
                <a:off x="1600200" y="4038600"/>
                <a:ext cx="2667000" cy="3048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CADCB7-0321-4D5A-894B-2A851D702276}"/>
                  </a:ext>
                </a:extLst>
              </p:cNvPr>
              <p:cNvCxnSpPr/>
              <p:nvPr/>
            </p:nvCxnSpPr>
            <p:spPr bwMode="auto">
              <a:xfrm>
                <a:off x="1600200" y="4038600"/>
                <a:ext cx="266700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" name="Group 46">
              <a:extLst>
                <a:ext uri="{FF2B5EF4-FFF2-40B4-BE49-F238E27FC236}">
                  <a16:creationId xmlns:a16="http://schemas.microsoft.com/office/drawing/2014/main" id="{21C6BB07-C2BA-43E8-A649-DCEB7314D0A1}"/>
                </a:ext>
              </a:extLst>
            </p:cNvPr>
            <p:cNvGrpSpPr/>
            <p:nvPr/>
          </p:nvGrpSpPr>
          <p:grpSpPr>
            <a:xfrm>
              <a:off x="2819400" y="2514600"/>
              <a:ext cx="5334000" cy="838200"/>
              <a:chOff x="2743200" y="3276600"/>
              <a:chExt cx="5334000" cy="838200"/>
            </a:xfrm>
          </p:grpSpPr>
          <p:grpSp>
            <p:nvGrpSpPr>
              <p:cNvPr id="10" name="Group 38">
                <a:extLst>
                  <a:ext uri="{FF2B5EF4-FFF2-40B4-BE49-F238E27FC236}">
                    <a16:creationId xmlns:a16="http://schemas.microsoft.com/office/drawing/2014/main" id="{45FC7533-7557-4519-8A1E-A62E0CE7D90B}"/>
                  </a:ext>
                </a:extLst>
              </p:cNvPr>
              <p:cNvGrpSpPr/>
              <p:nvPr/>
            </p:nvGrpSpPr>
            <p:grpSpPr>
              <a:xfrm>
                <a:off x="2743200" y="3276600"/>
                <a:ext cx="5334000" cy="838200"/>
                <a:chOff x="2514600" y="3429000"/>
                <a:chExt cx="5334000" cy="838200"/>
              </a:xfrm>
            </p:grpSpPr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9FCC4722-B22D-4FDF-96A5-C7A3B1097054}"/>
                    </a:ext>
                  </a:extLst>
                </p:cNvPr>
                <p:cNvCxnSpPr>
                  <a:cxnSpLocks/>
                  <a:stCxn id="15" idx="3"/>
                </p:cNvCxnSpPr>
                <p:nvPr/>
              </p:nvCxnSpPr>
              <p:spPr bwMode="auto">
                <a:xfrm flipV="1">
                  <a:off x="5046292" y="4001442"/>
                  <a:ext cx="152400" cy="1486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" name="Freeform 40">
                  <a:extLst>
                    <a:ext uri="{FF2B5EF4-FFF2-40B4-BE49-F238E27FC236}">
                      <a16:creationId xmlns:a16="http://schemas.microsoft.com/office/drawing/2014/main" id="{86FC1C00-B588-474A-9363-907CD4388340}"/>
                    </a:ext>
                  </a:extLst>
                </p:cNvPr>
                <p:cNvSpPr/>
                <p:nvPr/>
              </p:nvSpPr>
              <p:spPr bwMode="auto">
                <a:xfrm>
                  <a:off x="5040595" y="3902450"/>
                  <a:ext cx="264919" cy="85458"/>
                </a:xfrm>
                <a:custGeom>
                  <a:avLst/>
                  <a:gdLst>
                    <a:gd name="connsiteX0" fmla="*/ 0 w 264919"/>
                    <a:gd name="connsiteY0" fmla="*/ 0 h 85458"/>
                    <a:gd name="connsiteX1" fmla="*/ 264919 w 264919"/>
                    <a:gd name="connsiteY1" fmla="*/ 0 h 85458"/>
                    <a:gd name="connsiteX2" fmla="*/ 264919 w 264919"/>
                    <a:gd name="connsiteY2" fmla="*/ 85458 h 85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4919" h="85458">
                      <a:moveTo>
                        <a:pt x="0" y="0"/>
                      </a:moveTo>
                      <a:lnTo>
                        <a:pt x="264919" y="0"/>
                      </a:lnTo>
                      <a:lnTo>
                        <a:pt x="264919" y="85458"/>
                      </a:lnTo>
                    </a:path>
                  </a:pathLst>
                </a:custGeom>
                <a:noFill/>
                <a:ln w="158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101356F9-DB23-4462-A64A-580F5767DFBA}"/>
                    </a:ext>
                  </a:extLst>
                </p:cNvPr>
                <p:cNvSpPr txBox="1"/>
                <p:nvPr/>
              </p:nvSpPr>
              <p:spPr>
                <a:xfrm>
                  <a:off x="4419605" y="3849039"/>
                  <a:ext cx="626687" cy="30777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err="1"/>
                    <a:t>Vcap</a:t>
                  </a:r>
                  <a:endParaRPr lang="en-US" sz="1400" dirty="0"/>
                </a:p>
              </p:txBody>
            </p:sp>
            <p:sp>
              <p:nvSpPr>
                <p:cNvPr id="16" name="Arc 9">
                  <a:extLst>
                    <a:ext uri="{FF2B5EF4-FFF2-40B4-BE49-F238E27FC236}">
                      <a16:creationId xmlns:a16="http://schemas.microsoft.com/office/drawing/2014/main" id="{1AB80F3F-D21F-497B-9962-503394671E2E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2531638" y="3429000"/>
                  <a:ext cx="5316962" cy="5588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7" name="Arc 16">
                  <a:extLst>
                    <a:ext uri="{FF2B5EF4-FFF2-40B4-BE49-F238E27FC236}">
                      <a16:creationId xmlns:a16="http://schemas.microsoft.com/office/drawing/2014/main" id="{A793753E-AC11-4BFC-A5B4-E0A832CECD13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2531638" y="3708400"/>
                  <a:ext cx="5316962" cy="558800"/>
                </a:xfrm>
                <a:prstGeom prst="arc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1D0D6EB-BE9A-4B4F-B405-5E4989E049B2}"/>
                    </a:ext>
                  </a:extLst>
                </p:cNvPr>
                <p:cNvCxnSpPr>
                  <a:endCxn id="17" idx="2"/>
                </p:cNvCxnSpPr>
                <p:nvPr/>
              </p:nvCxnSpPr>
              <p:spPr bwMode="auto">
                <a:xfrm flipH="1">
                  <a:off x="7848600" y="3708400"/>
                  <a:ext cx="0" cy="279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1DC6933-A095-4C3A-915E-385CB0513837}"/>
                    </a:ext>
                  </a:extLst>
                </p:cNvPr>
                <p:cNvCxnSpPr/>
                <p:nvPr/>
              </p:nvCxnSpPr>
              <p:spPr bwMode="auto">
                <a:xfrm flipH="1">
                  <a:off x="5197926" y="3987800"/>
                  <a:ext cx="0" cy="279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0" name="Arc 19">
                  <a:extLst>
                    <a:ext uri="{FF2B5EF4-FFF2-40B4-BE49-F238E27FC236}">
                      <a16:creationId xmlns:a16="http://schemas.microsoft.com/office/drawing/2014/main" id="{EB904701-2E5B-4CBD-9BEB-EB9397DD3D23}"/>
                    </a:ext>
                  </a:extLst>
                </p:cNvPr>
                <p:cNvSpPr/>
                <p:nvPr/>
              </p:nvSpPr>
              <p:spPr bwMode="auto">
                <a:xfrm rot="10800000" flipH="1">
                  <a:off x="2514600" y="3429000"/>
                  <a:ext cx="5316962" cy="558800"/>
                </a:xfrm>
                <a:prstGeom prst="arc">
                  <a:avLst/>
                </a:prstGeom>
                <a:noFill/>
                <a:ln w="381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A6183C06-7E10-4612-8042-CF36DE404A9C}"/>
                    </a:ext>
                  </a:extLst>
                </p:cNvPr>
                <p:cNvCxnSpPr>
                  <a:stCxn id="17" idx="0"/>
                </p:cNvCxnSpPr>
                <p:nvPr/>
              </p:nvCxnSpPr>
              <p:spPr bwMode="auto">
                <a:xfrm>
                  <a:off x="5190119" y="4267200"/>
                  <a:ext cx="2658481" cy="0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99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1BB5F227-9A65-4337-B218-FE352518BF0D}"/>
                    </a:ext>
                  </a:extLst>
                </p:cNvPr>
                <p:cNvCxnSpPr>
                  <a:endCxn id="17" idx="2"/>
                </p:cNvCxnSpPr>
                <p:nvPr/>
              </p:nvCxnSpPr>
              <p:spPr bwMode="auto">
                <a:xfrm flipV="1">
                  <a:off x="7848600" y="3987800"/>
                  <a:ext cx="0" cy="2794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4803702-011A-44E4-89A9-FA637C5C99BB}"/>
                  </a:ext>
                </a:extLst>
              </p:cNvPr>
              <p:cNvCxnSpPr/>
              <p:nvPr/>
            </p:nvCxnSpPr>
            <p:spPr bwMode="auto">
              <a:xfrm>
                <a:off x="5791200" y="3827092"/>
                <a:ext cx="304800" cy="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0686ED5A-DEDA-4022-884F-34E8090EFF64}"/>
                  </a:ext>
                </a:extLst>
              </p:cNvPr>
              <p:cNvCxnSpPr/>
              <p:nvPr/>
            </p:nvCxnSpPr>
            <p:spPr bwMode="auto">
              <a:xfrm flipV="1">
                <a:off x="7543800" y="3657600"/>
                <a:ext cx="304800" cy="76200"/>
              </a:xfrm>
              <a:prstGeom prst="straightConnector1">
                <a:avLst/>
              </a:prstGeom>
              <a:solidFill>
                <a:schemeClr val="accent1"/>
              </a:solidFill>
              <a:ln w="15875" cap="flat" cmpd="sng" algn="ctr">
                <a:solidFill>
                  <a:srgbClr val="0000FF"/>
                </a:solidFill>
                <a:prstDash val="solid"/>
                <a:round/>
                <a:headEnd type="arrow" w="lg" len="lg"/>
                <a:tailEnd type="none" w="lg" len="lg"/>
              </a:ln>
              <a:effectLst/>
            </p:spPr>
          </p:cxn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9045EF9-4F79-43E8-9C7B-E5022D8ABEC0}"/>
              </a:ext>
            </a:extLst>
          </p:cNvPr>
          <p:cNvSpPr/>
          <p:nvPr/>
        </p:nvSpPr>
        <p:spPr bwMode="auto">
          <a:xfrm>
            <a:off x="993501" y="3719923"/>
            <a:ext cx="3667019" cy="31867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867DBE-F6A4-49CB-A6A8-00F2095ACD39}"/>
              </a:ext>
            </a:extLst>
          </p:cNvPr>
          <p:cNvSpPr txBox="1"/>
          <p:nvPr/>
        </p:nvSpPr>
        <p:spPr>
          <a:xfrm>
            <a:off x="993501" y="5308937"/>
            <a:ext cx="7312299" cy="101566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227013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0000FF"/>
                </a:solidFill>
              </a:rPr>
              <a:t>Larger Displacement  = </a:t>
            </a:r>
          </a:p>
          <a:p>
            <a:pPr marL="1771650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0000FF"/>
                </a:solidFill>
              </a:rPr>
              <a:t>Cheaper Displacement Sensor  = </a:t>
            </a:r>
          </a:p>
          <a:p>
            <a:pPr marL="4459288" lvl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rgbClr val="0000FF"/>
                </a:solidFill>
              </a:rPr>
              <a:t>Inexpensive Instrument!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884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>
            <a:extLst>
              <a:ext uri="{FF2B5EF4-FFF2-40B4-BE49-F238E27FC236}">
                <a16:creationId xmlns:a16="http://schemas.microsoft.com/office/drawing/2014/main" id="{049F6AA0-3F19-4CDB-866A-CD8A4DC18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96" y="6007100"/>
            <a:ext cx="82280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94F91A-803C-45F0-B652-5CA248D1998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16256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Why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4400" b="0" i="1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31</a:t>
            </a:r>
            <a:r>
              <a:rPr kumimoji="0" lang="en-US" sz="4400" b="0" i="0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2E5254-92AC-4461-86C4-79D05AFB29B5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u="none" strike="noStrike" kern="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180CC7D-DC09-4DA1-898C-6770A992050E}"/>
              </a:ext>
            </a:extLst>
          </p:cNvPr>
          <p:cNvSpPr txBox="1">
            <a:spLocks/>
          </p:cNvSpPr>
          <p:nvPr/>
        </p:nvSpPr>
        <p:spPr>
          <a:xfrm>
            <a:off x="609600" y="1281752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>
                <a:latin typeface="+mn-lt"/>
              </a:rPr>
              <a:t>The desired piezoelectric coefficients for characterizing materials are </a:t>
            </a:r>
            <a:r>
              <a:rPr lang="en-US" sz="2000" i="1" kern="0" dirty="0">
                <a:latin typeface="+mn-lt"/>
              </a:rPr>
              <a:t>d</a:t>
            </a:r>
            <a:r>
              <a:rPr lang="en-US" sz="2000" i="1" kern="0" baseline="-25000" dirty="0">
                <a:latin typeface="+mn-lt"/>
              </a:rPr>
              <a:t>33</a:t>
            </a:r>
            <a:r>
              <a:rPr lang="en-US" sz="2000" kern="0" dirty="0">
                <a:latin typeface="+mn-lt"/>
              </a:rPr>
              <a:t> and </a:t>
            </a:r>
            <a:r>
              <a:rPr lang="en-US" sz="2000" i="1" kern="0" dirty="0">
                <a:latin typeface="+mn-lt"/>
              </a:rPr>
              <a:t>d</a:t>
            </a:r>
            <a:r>
              <a:rPr lang="en-US" sz="2000" i="1" kern="0" baseline="-25000" dirty="0">
                <a:latin typeface="+mn-lt"/>
              </a:rPr>
              <a:t>31</a:t>
            </a:r>
            <a:r>
              <a:rPr lang="en-US" sz="2000" kern="0" dirty="0">
                <a:latin typeface="+mn-lt"/>
              </a:rPr>
              <a:t>.   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>
                <a:latin typeface="+mn-lt"/>
              </a:rPr>
              <a:t>For the piezoelectric material to change its dimension, it must apply a force against itself in order to shrink or expand.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>
                <a:latin typeface="+mn-lt"/>
              </a:rPr>
              <a:t>Young’s Modulus relates the </a:t>
            </a:r>
            <a:r>
              <a:rPr lang="en-US" sz="2000" b="1" i="1" kern="0" dirty="0">
                <a:latin typeface="+mn-lt"/>
              </a:rPr>
              <a:t>Stress</a:t>
            </a:r>
            <a:r>
              <a:rPr lang="en-US" sz="2000" kern="0" dirty="0">
                <a:latin typeface="+mn-lt"/>
              </a:rPr>
              <a:t> necessary to create the associated </a:t>
            </a:r>
            <a:r>
              <a:rPr lang="en-US" sz="2000" b="1" i="1" kern="0" dirty="0">
                <a:latin typeface="+mn-lt"/>
              </a:rPr>
              <a:t>Strain </a:t>
            </a:r>
            <a:r>
              <a:rPr lang="en-US" sz="2000" kern="0" dirty="0">
                <a:latin typeface="+mn-lt"/>
              </a:rPr>
              <a:t>in any material.</a:t>
            </a: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kern="0" dirty="0">
              <a:latin typeface="+mn-lt"/>
            </a:endParaRPr>
          </a:p>
          <a:p>
            <a:pPr marL="230188" marR="0" lvl="0" indent="-230188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0C7AF9-1932-48A4-96C2-9BD07421D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55CFBF-1F07-4070-B15E-B17CB37E4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352A94-BCF6-4E61-9DAF-FD08959F1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379A17B-F2E5-41B0-8F8F-B39820528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FB7B14DC-1150-4304-9CAA-BF65E10F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47BBACC7-1241-44A6-95C2-4EE5674AB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C8F005DC-1D5E-44D3-A46D-EDDAC7EE9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B62E57BE-A581-4168-8E16-A129C9A21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1273B5C-8D32-4B6C-B47B-3EE14B2E8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B54F8292-4E8F-4722-AD35-63BB4E79B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93D189F7-FBE2-4601-8C8B-65789E124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6609857E-D9C5-4478-A967-3F57F894F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4">
            <a:extLst>
              <a:ext uri="{FF2B5EF4-FFF2-40B4-BE49-F238E27FC236}">
                <a16:creationId xmlns:a16="http://schemas.microsoft.com/office/drawing/2014/main" id="{4527A3F7-D53C-4C83-85A3-ABB79254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B30A1F1-6076-492A-99EB-B7B1F0703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A39050F8-9C15-4DED-AB09-2B06E59A6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1B6DF255-9E13-4FB6-B88F-8BABC4681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31">
            <a:extLst>
              <a:ext uri="{FF2B5EF4-FFF2-40B4-BE49-F238E27FC236}">
                <a16:creationId xmlns:a16="http://schemas.microsoft.com/office/drawing/2014/main" id="{9831D941-4560-48E3-BDA7-78BE0ACA6D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D2DD550F-DFB4-4133-ABFB-BBA364D3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8E5F403F-2859-43AD-A97B-76CB0786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31E4B9FB-AFD8-4F3F-8A78-9842A3745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40">
            <a:extLst>
              <a:ext uri="{FF2B5EF4-FFF2-40B4-BE49-F238E27FC236}">
                <a16:creationId xmlns:a16="http://schemas.microsoft.com/office/drawing/2014/main" id="{956855AD-0CD9-4B07-9131-1EE70566D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1">
            <a:extLst>
              <a:ext uri="{FF2B5EF4-FFF2-40B4-BE49-F238E27FC236}">
                <a16:creationId xmlns:a16="http://schemas.microsoft.com/office/drawing/2014/main" id="{0FD1DED4-7FAA-4AC1-9460-3C32B7C2D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2">
            <a:extLst>
              <a:ext uri="{FF2B5EF4-FFF2-40B4-BE49-F238E27FC236}">
                <a16:creationId xmlns:a16="http://schemas.microsoft.com/office/drawing/2014/main" id="{F781FE9D-A641-419E-9C8C-145418F54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5BE79396-F9BA-4BD4-816C-8EFA79307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A44BE7-C10F-4AF5-A97B-6F3D3EE4D64F}"/>
              </a:ext>
            </a:extLst>
          </p:cNvPr>
          <p:cNvSpPr/>
          <p:nvPr/>
        </p:nvSpPr>
        <p:spPr bwMode="auto">
          <a:xfrm>
            <a:off x="3177205" y="6010892"/>
            <a:ext cx="1752600" cy="362612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21845508-6EB1-4436-B1B4-0E120C4AF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Picture 26">
            <a:extLst>
              <a:ext uri="{FF2B5EF4-FFF2-40B4-BE49-F238E27FC236}">
                <a16:creationId xmlns:a16="http://schemas.microsoft.com/office/drawing/2014/main" id="{CB4D262D-F6E8-42C1-90C0-2DD56835A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496" y="1981200"/>
            <a:ext cx="82280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8">
            <a:extLst>
              <a:ext uri="{FF2B5EF4-FFF2-40B4-BE49-F238E27FC236}">
                <a16:creationId xmlns:a16="http://schemas.microsoft.com/office/drawing/2014/main" id="{D301B01E-88D6-40F4-B21A-8C4D1E7A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832" y="4267200"/>
            <a:ext cx="82280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30">
            <a:extLst>
              <a:ext uri="{FF2B5EF4-FFF2-40B4-BE49-F238E27FC236}">
                <a16:creationId xmlns:a16="http://schemas.microsoft.com/office/drawing/2014/main" id="{A9DD7E1E-194D-4DDC-B43A-C762FB91D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74344" y="5390864"/>
            <a:ext cx="822801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1">
            <a:extLst>
              <a:ext uri="{FF2B5EF4-FFF2-40B4-BE49-F238E27FC236}">
                <a16:creationId xmlns:a16="http://schemas.microsoft.com/office/drawing/2014/main" id="{F77FB88F-FA8B-4987-ABDE-85B524AD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744" y="4800600"/>
            <a:ext cx="82423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6767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265352E-AF66-45CF-9A90-AB0B66ECA814}"/>
              </a:ext>
            </a:extLst>
          </p:cNvPr>
          <p:cNvSpPr txBox="1">
            <a:spLocks/>
          </p:cNvSpPr>
          <p:nvPr/>
        </p:nvSpPr>
        <p:spPr>
          <a:xfrm>
            <a:off x="609600" y="1219200"/>
            <a:ext cx="7924800" cy="495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188" marR="0" lvl="0" indent="-230188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kern="0" dirty="0">
                <a:latin typeface="+mn-lt"/>
              </a:rPr>
              <a:t>In the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measurement, the thin-piezoelectric-film capacitor is placed on the top surface of a passive cantilever.</a:t>
            </a:r>
            <a:endParaRPr lang="en-US" kern="0" dirty="0"/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kern="0" dirty="0"/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kern="0" dirty="0"/>
              <a:t> The strain produced by that piezoelectric capacitor bends the cantilever, causing the cantilever tip to move vertically far more distance than does the surface of the piezoelectric film.</a:t>
            </a:r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kern="0" dirty="0">
              <a:latin typeface="+mn-lt"/>
            </a:endParaRPr>
          </a:p>
          <a:p>
            <a:pPr marL="687388" lvl="1" indent="-230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The cantilever is a </a:t>
            </a:r>
            <a:r>
              <a:rPr lang="en-US" i="1" kern="0" dirty="0">
                <a:solidFill>
                  <a:srgbClr val="0000FF"/>
                </a:solidFill>
                <a:latin typeface="+mn-lt"/>
              </a:rPr>
              <a:t>mechanical amplifier</a:t>
            </a:r>
            <a:r>
              <a:rPr lang="en-US" kern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kern="0" dirty="0">
                <a:latin typeface="+mn-lt"/>
              </a:rPr>
              <a:t>in the </a:t>
            </a:r>
            <a:r>
              <a:rPr lang="en-US" b="1" i="1" kern="0" dirty="0"/>
              <a:t>e</a:t>
            </a:r>
            <a:r>
              <a:rPr lang="en-US" b="1" i="1" kern="0" baseline="-25000" dirty="0"/>
              <a:t>31</a:t>
            </a:r>
            <a:r>
              <a:rPr lang="en-US" kern="0" dirty="0"/>
              <a:t> measurement!</a:t>
            </a:r>
          </a:p>
          <a:p>
            <a:pPr marL="687388" lvl="1" indent="-230188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FF"/>
              </a:solidFill>
            </a:endParaRPr>
          </a:p>
          <a:p>
            <a:pPr marL="687388" lvl="1" indent="-230188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9D2311-D513-4649-880B-4F50A9340A6F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16256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Why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Cantilever</a:t>
            </a:r>
            <a:r>
              <a:rPr kumimoji="0" lang="en-US" sz="4400" b="0" i="0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?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EA1E624-4BFC-4BAE-B823-394C51177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D5B78D3-9F44-4FCE-976E-AAF942207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60091F-BF80-4F08-99A5-613F88615097}"/>
              </a:ext>
            </a:extLst>
          </p:cNvPr>
          <p:cNvSpPr/>
          <p:nvPr/>
        </p:nvSpPr>
        <p:spPr bwMode="auto">
          <a:xfrm>
            <a:off x="644856" y="5410200"/>
            <a:ext cx="7848600" cy="457200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F724765-7DC9-4502-BA08-F954136B8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486400"/>
            <a:ext cx="822801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1">
            <a:extLst>
              <a:ext uri="{FF2B5EF4-FFF2-40B4-BE49-F238E27FC236}">
                <a16:creationId xmlns:a16="http://schemas.microsoft.com/office/drawing/2014/main" id="{BF334FCE-FB74-4D39-BB9F-9B6ED23B2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9512"/>
            <a:ext cx="82280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337DE54-A121-4989-891C-A339847E6716}"/>
              </a:ext>
            </a:extLst>
          </p:cNvPr>
          <p:cNvSpPr/>
          <p:nvPr/>
        </p:nvSpPr>
        <p:spPr bwMode="auto">
          <a:xfrm>
            <a:off x="3204501" y="4773304"/>
            <a:ext cx="1752600" cy="362612"/>
          </a:xfrm>
          <a:prstGeom prst="rect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4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A541EF6-1988-44FE-8CD3-626DB427684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16256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</a:t>
            </a:r>
            <a:r>
              <a:rPr kumimoji="0" lang="en-US" sz="4400" b="0" i="1" u="none" strike="noStrike" kern="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Mazzalai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Equation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2860F-1847-4297-9E02-7867D1F54352}"/>
              </a:ext>
            </a:extLst>
          </p:cNvPr>
          <p:cNvSpPr txBox="1"/>
          <p:nvPr/>
        </p:nvSpPr>
        <p:spPr>
          <a:xfrm>
            <a:off x="22860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587B39-97A1-4B58-954E-BBBAED343EDF}"/>
              </a:ext>
            </a:extLst>
          </p:cNvPr>
          <p:cNvSpPr txBox="1">
            <a:spLocks/>
          </p:cNvSpPr>
          <p:nvPr/>
        </p:nvSpPr>
        <p:spPr>
          <a:xfrm>
            <a:off x="6096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kern="0" dirty="0">
                <a:latin typeface="+mn-lt"/>
              </a:rPr>
              <a:t>Radiant uses the </a:t>
            </a:r>
            <a:r>
              <a:rPr lang="en-US" sz="2000" kern="0" dirty="0" err="1">
                <a:latin typeface="+mn-lt"/>
              </a:rPr>
              <a:t>Mazzalai</a:t>
            </a:r>
            <a:r>
              <a:rPr lang="en-US" sz="2000" kern="0" dirty="0">
                <a:latin typeface="+mn-lt"/>
              </a:rPr>
              <a:t> Equation to calculate the </a:t>
            </a:r>
            <a:r>
              <a:rPr lang="en-US" sz="2000" i="1" kern="0" dirty="0">
                <a:latin typeface="+mn-lt"/>
              </a:rPr>
              <a:t>e</a:t>
            </a:r>
            <a:r>
              <a:rPr lang="en-US" sz="2000" i="1" kern="0" baseline="-25000" dirty="0">
                <a:latin typeface="+mn-lt"/>
              </a:rPr>
              <a:t>31</a:t>
            </a:r>
            <a:r>
              <a:rPr lang="en-US" sz="2000" i="1" kern="0" dirty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coefficient that produced the measured cantilever tip displacement at voltage </a:t>
            </a:r>
            <a:r>
              <a:rPr lang="en-US" sz="2000" b="1" i="1" kern="0" dirty="0">
                <a:latin typeface="+mn-lt"/>
              </a:rPr>
              <a:t>V</a:t>
            </a:r>
            <a:r>
              <a:rPr lang="en-US" sz="2000" kern="0" dirty="0">
                <a:latin typeface="+mn-lt"/>
              </a:rPr>
              <a:t>.  </a:t>
            </a: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+mn-l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latin typeface="+mn-lt"/>
            </a:endParaRPr>
          </a:p>
          <a:p>
            <a:pPr marL="914400" lvl="1">
              <a:spcBef>
                <a:spcPts val="0"/>
              </a:spcBef>
              <a:spcAft>
                <a:spcPts val="0"/>
              </a:spcAft>
              <a:defRPr/>
            </a:pPr>
            <a:endParaRPr lang="en-US" kern="0" noProof="0" dirty="0">
              <a:latin typeface="+mn-lt"/>
            </a:endParaRPr>
          </a:p>
          <a:p>
            <a:pPr marL="1141413" lvl="1" indent="-227013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tabLst>
                <a:tab pos="1376363" algn="l"/>
                <a:tab pos="1601788" algn="l"/>
              </a:tabLst>
              <a:defRPr/>
            </a:pPr>
            <a:r>
              <a:rPr lang="en-US" sz="1600" i="1" kern="0" dirty="0">
                <a:latin typeface="+mn-lt"/>
                <a:sym typeface="Symbol"/>
              </a:rPr>
              <a:t>v 	= 	</a:t>
            </a:r>
            <a:r>
              <a:rPr lang="en-US" sz="1600" i="1" dirty="0">
                <a:latin typeface="+mn-lt"/>
              </a:rPr>
              <a:t>Poisson’s ratio for the substrate</a:t>
            </a:r>
          </a:p>
          <a:p>
            <a:pPr marL="1141413" lvl="1" indent="-227013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tabLst>
                <a:tab pos="1376363" algn="l"/>
                <a:tab pos="1601788" algn="l"/>
              </a:tabLst>
            </a:pPr>
            <a:r>
              <a:rPr lang="en-US" sz="1600" i="1" dirty="0">
                <a:latin typeface="+mn-lt"/>
              </a:rPr>
              <a:t>x</a:t>
            </a:r>
            <a:r>
              <a:rPr lang="en-US" sz="1600" i="1" baseline="-25000" dirty="0">
                <a:latin typeface="+mn-lt"/>
              </a:rPr>
              <a:t>1	</a:t>
            </a:r>
            <a:r>
              <a:rPr lang="en-US" sz="1600" i="1" dirty="0">
                <a:latin typeface="+mn-lt"/>
              </a:rPr>
              <a:t>= 	Distance from clamp point to the end of the piezoelectric capacitor</a:t>
            </a:r>
          </a:p>
          <a:p>
            <a:pPr marL="1141413" lvl="1" indent="-227013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tabLst>
                <a:tab pos="1376363" algn="l"/>
                <a:tab pos="1601788" algn="l"/>
              </a:tabLst>
            </a:pPr>
            <a:r>
              <a:rPr lang="en-US" sz="1600" i="1" dirty="0">
                <a:latin typeface="+mn-lt"/>
              </a:rPr>
              <a:t>x</a:t>
            </a:r>
            <a:r>
              <a:rPr lang="en-US" sz="1600" i="1" baseline="-25000" dirty="0">
                <a:latin typeface="+mn-lt"/>
              </a:rPr>
              <a:t>2</a:t>
            </a:r>
            <a:r>
              <a:rPr lang="en-US" sz="1600" i="1" dirty="0">
                <a:latin typeface="+mn-lt"/>
              </a:rPr>
              <a:t>	=	Distance from clamp point to the displacement sensor.</a:t>
            </a:r>
          </a:p>
          <a:p>
            <a:pPr marL="1141413" lvl="1" indent="-227013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tabLst>
                <a:tab pos="1376363" algn="l"/>
                <a:tab pos="1601788" algn="l"/>
              </a:tabLst>
            </a:pPr>
            <a:r>
              <a:rPr lang="en-US" sz="1600" b="1" i="1" dirty="0">
                <a:latin typeface="+mn-lt"/>
              </a:rPr>
              <a:t>z</a:t>
            </a:r>
            <a:r>
              <a:rPr lang="en-US" sz="1600" i="1" dirty="0">
                <a:latin typeface="+mn-lt"/>
              </a:rPr>
              <a:t> 	=	Cantilever tip displacement with application of  </a:t>
            </a:r>
            <a:r>
              <a:rPr lang="en-US" sz="1600" b="1" i="1" dirty="0">
                <a:latin typeface="+mn-lt"/>
              </a:rPr>
              <a:t>V</a:t>
            </a:r>
            <a:r>
              <a:rPr lang="en-US" sz="1600" i="1" dirty="0">
                <a:latin typeface="+mn-lt"/>
              </a:rPr>
              <a:t>.</a:t>
            </a:r>
            <a:endParaRPr lang="en-US" sz="1600" b="1" i="1" dirty="0">
              <a:latin typeface="+mn-lt"/>
            </a:endParaRPr>
          </a:p>
          <a:p>
            <a:pPr marL="1141413" lvl="1" indent="-227013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tabLst>
                <a:tab pos="1376363" algn="l"/>
                <a:tab pos="1601788" algn="l"/>
              </a:tabLst>
            </a:pPr>
            <a:endParaRPr lang="en-US" sz="1800" dirty="0">
              <a:latin typeface="+mn-lt"/>
            </a:endParaRPr>
          </a:p>
          <a:p>
            <a:pPr marL="339725" lvl="1" indent="-339725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+mn-lt"/>
            </a:endParaRPr>
          </a:p>
          <a:p>
            <a:pPr marL="339725" lvl="1" indent="-339725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The equation states that </a:t>
            </a:r>
            <a:r>
              <a:rPr lang="en-US" sz="2000" b="1" i="1" dirty="0">
                <a:latin typeface="+mn-lt"/>
              </a:rPr>
              <a:t>e</a:t>
            </a:r>
            <a:r>
              <a:rPr lang="en-US" sz="2000" b="1" i="1" baseline="-25000" dirty="0">
                <a:latin typeface="+mn-lt"/>
              </a:rPr>
              <a:t>31</a:t>
            </a:r>
            <a:r>
              <a:rPr lang="en-US" sz="2000" dirty="0">
                <a:latin typeface="+mn-lt"/>
              </a:rPr>
              <a:t> can be calculated for any cantilever of any geometry.  </a:t>
            </a:r>
            <a:endParaRPr lang="en-US" sz="1800" dirty="0">
              <a:latin typeface="+mn-lt"/>
            </a:endParaRPr>
          </a:p>
          <a:p>
            <a:pPr marL="339725" lvl="1" indent="-339725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1800" dirty="0">
              <a:latin typeface="+mn-lt"/>
            </a:endParaRPr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i="1" kern="0" noProof="0" dirty="0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54F9D2-F2AE-453A-BD9E-2BADEFD3F325}"/>
              </a:ext>
            </a:extLst>
          </p:cNvPr>
          <p:cNvGrpSpPr/>
          <p:nvPr/>
        </p:nvGrpSpPr>
        <p:grpSpPr>
          <a:xfrm>
            <a:off x="184150" y="1900535"/>
            <a:ext cx="8775700" cy="2900065"/>
            <a:chOff x="184150" y="1828800"/>
            <a:chExt cx="8775700" cy="29000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839EABB-D90E-4EC7-98C7-EF62B8376C11}"/>
                </a:ext>
              </a:extLst>
            </p:cNvPr>
            <p:cNvSpPr/>
            <p:nvPr/>
          </p:nvSpPr>
          <p:spPr>
            <a:xfrm>
              <a:off x="668518" y="4267200"/>
              <a:ext cx="80073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kern="0" dirty="0"/>
                <a:t>[</a:t>
              </a:r>
              <a:r>
                <a:rPr lang="en-US" sz="1200" kern="0" dirty="0" err="1"/>
                <a:t>Mazzalai</a:t>
              </a:r>
              <a:r>
                <a:rPr lang="en-US" sz="1200" kern="0" dirty="0"/>
                <a:t>, </a:t>
              </a:r>
              <a:r>
                <a:rPr lang="en-US" sz="1200" kern="0" dirty="0" err="1"/>
                <a:t>Balma</a:t>
              </a:r>
              <a:r>
                <a:rPr lang="en-US" sz="1200" kern="0" dirty="0"/>
                <a:t>, Chidambaram, </a:t>
              </a:r>
              <a:r>
                <a:rPr lang="en-US" sz="1200" kern="0" dirty="0" err="1"/>
                <a:t>Jin</a:t>
              </a:r>
              <a:r>
                <a:rPr lang="en-US" sz="1200" kern="0" dirty="0"/>
                <a:t>, &amp; </a:t>
              </a:r>
              <a:r>
                <a:rPr lang="en-US" sz="1200" kern="0" dirty="0" err="1"/>
                <a:t>Muralt</a:t>
              </a:r>
              <a:r>
                <a:rPr lang="en-US" sz="1200" kern="0" dirty="0"/>
                <a:t>, </a:t>
              </a:r>
              <a:r>
                <a:rPr lang="en-US" sz="1200" i="1" dirty="0"/>
                <a:t>International Symposium on Applications of Ferroelectrics – ISAF/PFM, Prague, Czech Republic; 07/2013] </a:t>
              </a:r>
              <a:endParaRPr lang="en-US" sz="120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446BBE-5F36-4B6D-AA32-1EAA2877F477}"/>
                </a:ext>
              </a:extLst>
            </p:cNvPr>
            <p:cNvGrpSpPr/>
            <p:nvPr/>
          </p:nvGrpSpPr>
          <p:grpSpPr>
            <a:xfrm>
              <a:off x="184150" y="1828800"/>
              <a:ext cx="8775700" cy="1066800"/>
              <a:chOff x="184150" y="2317950"/>
              <a:chExt cx="8775700" cy="106680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007FA92-6492-4140-9CA8-2F1500AB93FC}"/>
                  </a:ext>
                </a:extLst>
              </p:cNvPr>
              <p:cNvSpPr/>
              <p:nvPr/>
            </p:nvSpPr>
            <p:spPr bwMode="auto">
              <a:xfrm>
                <a:off x="1219200" y="2317950"/>
                <a:ext cx="6781800" cy="106680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F5655F0-E257-43E9-9FB5-139ACA26F46B}"/>
                      </a:ext>
                    </a:extLst>
                  </p:cNvPr>
                  <p:cNvSpPr txBox="1"/>
                  <p:nvPr/>
                </p:nvSpPr>
                <p:spPr>
                  <a:xfrm>
                    <a:off x="184150" y="2514600"/>
                    <a:ext cx="8775700" cy="7203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31</m:t>
                              </m:r>
                            </m:sub>
                          </m:sSub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𝐶𝑎𝑛𝑡</m:t>
                                      </m:r>
                                    </m:sub>
                                  </m:sSub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𝐶𝑎𝑛𝑡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d>
                                    <m:d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r>
                                        <a:rPr lang="en-US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 ker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 ker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𝑪𝒂𝒏</m:t>
                                  </m:r>
                                  <m:r>
                                    <a:rPr lang="en-US" sz="1800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𝒕𝒊𝒍𝒆𝒗𝒆𝒓</m:t>
                                  </m:r>
                                  <m:r>
                                    <a:rPr lang="en-US" sz="1800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i="1" ker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𝑾𝒊𝒅𝒕𝒉</m:t>
                                  </m:r>
                                </m:num>
                                <m:den>
                                  <m:r>
                                    <a:rPr lang="en-US" sz="1800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𝑪𝒂𝒑𝒂𝒄𝒊𝒕𝒐𝒓</m:t>
                                  </m:r>
                                  <m:r>
                                    <a:rPr lang="en-US" sz="1800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i="1" kern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𝑾𝒊𝒅𝒕𝒉</m:t>
                                  </m:r>
                                </m:den>
                              </m:f>
                            </m:e>
                          </m:d>
                          <m:r>
                            <a:rPr lang="en-US" sz="1800" i="1" kern="0">
                              <a:latin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ker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d>
                                <m:dPr>
                                  <m:ctrlPr>
                                    <a:rPr lang="en-US" sz="1800" b="1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𝑎𝑡</m:t>
                                  </m:r>
                                  <m:r>
                                    <a:rPr lang="en-US" sz="1800" i="1" ker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 ker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1800" i="1" ker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6F5655F0-E257-43E9-9FB5-139ACA26F4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4150" y="2514600"/>
                    <a:ext cx="8775700" cy="72032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28407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E0B72-191B-4F3A-9B0D-492E35142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343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2800" dirty="0"/>
              <a:t>Radiant Technologies offers two tools that together enable the characterization and control of piezoelectric films during product development and manufacturing.  </a:t>
            </a:r>
          </a:p>
          <a:p>
            <a:pPr marL="919163" indent="-4572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Laser interferometry to measure </a:t>
            </a:r>
            <a:r>
              <a:rPr lang="en-US" sz="2800" b="1" i="1" dirty="0"/>
              <a:t>d</a:t>
            </a:r>
            <a:r>
              <a:rPr lang="en-US" sz="2800" b="1" i="1" baseline="-25000" dirty="0"/>
              <a:t>33</a:t>
            </a:r>
            <a:r>
              <a:rPr lang="en-US" sz="2800" dirty="0"/>
              <a:t> and evaluate piezoMEMS motions. </a:t>
            </a:r>
          </a:p>
          <a:p>
            <a:pPr marL="919163" indent="-4572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b="1" i="1" dirty="0"/>
              <a:t>e</a:t>
            </a:r>
            <a:r>
              <a:rPr lang="en-US" sz="2800" b="1" i="1" baseline="-25000" dirty="0"/>
              <a:t>31</a:t>
            </a:r>
            <a:r>
              <a:rPr lang="en-US" sz="2800" dirty="0"/>
              <a:t> characterization to track film piezoelectric coefficients. </a:t>
            </a:r>
            <a:endParaRPr lang="en-US" sz="2800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85BC9-FB99-4837-9A7F-8EC4A853E3E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44190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C721D40-E9BA-4C17-89EE-B1AA320AC072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572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Geometry of Fixture and Sensor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8E8169-E2DA-4C04-BF66-23A92CAB7308}"/>
              </a:ext>
            </a:extLst>
          </p:cNvPr>
          <p:cNvGrpSpPr/>
          <p:nvPr/>
        </p:nvGrpSpPr>
        <p:grpSpPr>
          <a:xfrm>
            <a:off x="595311" y="1767238"/>
            <a:ext cx="7481889" cy="4328762"/>
            <a:chOff x="595311" y="1767238"/>
            <a:chExt cx="7481889" cy="4328762"/>
          </a:xfrm>
        </p:grpSpPr>
        <p:sp>
          <p:nvSpPr>
            <p:cNvPr id="4" name="Rectangle 3" descr="Dashed upward diagonal">
              <a:extLst>
                <a:ext uri="{FF2B5EF4-FFF2-40B4-BE49-F238E27FC236}">
                  <a16:creationId xmlns:a16="http://schemas.microsoft.com/office/drawing/2014/main" id="{87CA1F7F-6661-4D16-BD9E-5E2C3CB95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549" y="2713005"/>
              <a:ext cx="333584" cy="1132843"/>
            </a:xfrm>
            <a:prstGeom prst="rect">
              <a:avLst/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Rectangle 4" descr="Dashed upward diagonal">
              <a:extLst>
                <a:ext uri="{FF2B5EF4-FFF2-40B4-BE49-F238E27FC236}">
                  <a16:creationId xmlns:a16="http://schemas.microsoft.com/office/drawing/2014/main" id="{9B6EA751-AB2F-43E2-BAA8-2F617588F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2962" y="2713005"/>
              <a:ext cx="333584" cy="1132843"/>
            </a:xfrm>
            <a:prstGeom prst="rect">
              <a:avLst/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 descr="Dashed upward diagonal">
              <a:extLst>
                <a:ext uri="{FF2B5EF4-FFF2-40B4-BE49-F238E27FC236}">
                  <a16:creationId xmlns:a16="http://schemas.microsoft.com/office/drawing/2014/main" id="{30440A7E-A9BF-4005-8A53-55E256A2F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174" y="3305410"/>
              <a:ext cx="2433202" cy="83915"/>
            </a:xfrm>
            <a:prstGeom prst="rect">
              <a:avLst/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" name="AutoShape 9">
              <a:extLst>
                <a:ext uri="{FF2B5EF4-FFF2-40B4-BE49-F238E27FC236}">
                  <a16:creationId xmlns:a16="http://schemas.microsoft.com/office/drawing/2014/main" id="{E78EF059-1591-4533-9436-49509A7DC3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61914" y="3046187"/>
              <a:ext cx="1972071" cy="0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8" name="Text Box 12">
              <a:extLst>
                <a:ext uri="{FF2B5EF4-FFF2-40B4-BE49-F238E27FC236}">
                  <a16:creationId xmlns:a16="http://schemas.microsoft.com/office/drawing/2014/main" id="{FEA83BA4-A095-4E54-A074-A2E4885FB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334" y="2583811"/>
              <a:ext cx="703777" cy="28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Drive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9921ABE2-9520-4D42-9F8A-E3BCA190B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200" y="2943222"/>
              <a:ext cx="817292" cy="25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Return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CA36BCD7-677F-4C9E-9F79-50F91FD83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486" y="1767238"/>
              <a:ext cx="1403016" cy="388103"/>
            </a:xfrm>
            <a:custGeom>
              <a:avLst/>
              <a:gdLst/>
              <a:ahLst/>
              <a:cxnLst>
                <a:cxn ang="0">
                  <a:pos x="30" y="555"/>
                </a:cxn>
                <a:cxn ang="0">
                  <a:pos x="15" y="345"/>
                </a:cxn>
                <a:cxn ang="0">
                  <a:pos x="0" y="300"/>
                </a:cxn>
                <a:cxn ang="0">
                  <a:pos x="210" y="45"/>
                </a:cxn>
                <a:cxn ang="0">
                  <a:pos x="255" y="15"/>
                </a:cxn>
                <a:cxn ang="0">
                  <a:pos x="375" y="0"/>
                </a:cxn>
                <a:cxn ang="0">
                  <a:pos x="750" y="15"/>
                </a:cxn>
                <a:cxn ang="0">
                  <a:pos x="885" y="60"/>
                </a:cxn>
                <a:cxn ang="0">
                  <a:pos x="1320" y="165"/>
                </a:cxn>
                <a:cxn ang="0">
                  <a:pos x="2145" y="165"/>
                </a:cxn>
              </a:cxnLst>
              <a:rect l="0" t="0" r="r" b="b"/>
              <a:pathLst>
                <a:path w="2145" h="555">
                  <a:moveTo>
                    <a:pt x="30" y="555"/>
                  </a:moveTo>
                  <a:cubicBezTo>
                    <a:pt x="25" y="485"/>
                    <a:pt x="23" y="415"/>
                    <a:pt x="15" y="345"/>
                  </a:cubicBezTo>
                  <a:cubicBezTo>
                    <a:pt x="13" y="329"/>
                    <a:pt x="0" y="316"/>
                    <a:pt x="0" y="300"/>
                  </a:cubicBezTo>
                  <a:cubicBezTo>
                    <a:pt x="0" y="130"/>
                    <a:pt x="74" y="90"/>
                    <a:pt x="210" y="45"/>
                  </a:cubicBezTo>
                  <a:cubicBezTo>
                    <a:pt x="227" y="39"/>
                    <a:pt x="238" y="20"/>
                    <a:pt x="255" y="15"/>
                  </a:cubicBezTo>
                  <a:cubicBezTo>
                    <a:pt x="294" y="4"/>
                    <a:pt x="335" y="5"/>
                    <a:pt x="375" y="0"/>
                  </a:cubicBezTo>
                  <a:cubicBezTo>
                    <a:pt x="500" y="5"/>
                    <a:pt x="625" y="3"/>
                    <a:pt x="750" y="15"/>
                  </a:cubicBezTo>
                  <a:cubicBezTo>
                    <a:pt x="774" y="17"/>
                    <a:pt x="850" y="51"/>
                    <a:pt x="885" y="60"/>
                  </a:cubicBezTo>
                  <a:cubicBezTo>
                    <a:pt x="1033" y="97"/>
                    <a:pt x="1169" y="140"/>
                    <a:pt x="1320" y="165"/>
                  </a:cubicBezTo>
                  <a:cubicBezTo>
                    <a:pt x="1591" y="210"/>
                    <a:pt x="1870" y="165"/>
                    <a:pt x="2145" y="165"/>
                  </a:cubicBezTo>
                </a:path>
              </a:pathLst>
            </a:custGeom>
            <a:noFill/>
            <a:ln w="1016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BB1613-2FFA-4331-BF31-D9FCEA53F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7847" y="3728754"/>
              <a:ext cx="117735" cy="19999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0B9CF2B-03FF-4A77-8F5C-7B1388D60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169" y="3640759"/>
              <a:ext cx="762664" cy="286708"/>
            </a:xfrm>
            <a:custGeom>
              <a:avLst/>
              <a:gdLst/>
              <a:ahLst/>
              <a:cxnLst>
                <a:cxn ang="0">
                  <a:pos x="2100" y="125"/>
                </a:cxn>
                <a:cxn ang="0">
                  <a:pos x="2055" y="95"/>
                </a:cxn>
                <a:cxn ang="0">
                  <a:pos x="2025" y="50"/>
                </a:cxn>
                <a:cxn ang="0">
                  <a:pos x="1935" y="20"/>
                </a:cxn>
                <a:cxn ang="0">
                  <a:pos x="1890" y="5"/>
                </a:cxn>
                <a:cxn ang="0">
                  <a:pos x="1215" y="65"/>
                </a:cxn>
                <a:cxn ang="0">
                  <a:pos x="990" y="170"/>
                </a:cxn>
                <a:cxn ang="0">
                  <a:pos x="780" y="275"/>
                </a:cxn>
                <a:cxn ang="0">
                  <a:pos x="0" y="395"/>
                </a:cxn>
              </a:cxnLst>
              <a:rect l="0" t="0" r="r" b="b"/>
              <a:pathLst>
                <a:path w="2100" h="410">
                  <a:moveTo>
                    <a:pt x="2100" y="125"/>
                  </a:moveTo>
                  <a:cubicBezTo>
                    <a:pt x="2085" y="115"/>
                    <a:pt x="2068" y="108"/>
                    <a:pt x="2055" y="95"/>
                  </a:cubicBezTo>
                  <a:cubicBezTo>
                    <a:pt x="2042" y="82"/>
                    <a:pt x="2040" y="60"/>
                    <a:pt x="2025" y="50"/>
                  </a:cubicBezTo>
                  <a:cubicBezTo>
                    <a:pt x="1998" y="33"/>
                    <a:pt x="1965" y="30"/>
                    <a:pt x="1935" y="20"/>
                  </a:cubicBezTo>
                  <a:cubicBezTo>
                    <a:pt x="1920" y="15"/>
                    <a:pt x="1890" y="5"/>
                    <a:pt x="1890" y="5"/>
                  </a:cubicBezTo>
                  <a:cubicBezTo>
                    <a:pt x="1671" y="12"/>
                    <a:pt x="1432" y="0"/>
                    <a:pt x="1215" y="65"/>
                  </a:cubicBezTo>
                  <a:cubicBezTo>
                    <a:pt x="1130" y="90"/>
                    <a:pt x="1072" y="143"/>
                    <a:pt x="990" y="170"/>
                  </a:cubicBezTo>
                  <a:cubicBezTo>
                    <a:pt x="932" y="228"/>
                    <a:pt x="860" y="255"/>
                    <a:pt x="780" y="275"/>
                  </a:cubicBezTo>
                  <a:cubicBezTo>
                    <a:pt x="577" y="410"/>
                    <a:pt x="217" y="395"/>
                    <a:pt x="0" y="395"/>
                  </a:cubicBez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22">
              <a:extLst>
                <a:ext uri="{FF2B5EF4-FFF2-40B4-BE49-F238E27FC236}">
                  <a16:creationId xmlns:a16="http://schemas.microsoft.com/office/drawing/2014/main" id="{19F2FBD0-09F6-4D2A-9356-D1E02D8800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1" y="3461033"/>
              <a:ext cx="1600200" cy="390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Earth Ground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AutoShape 24">
              <a:extLst>
                <a:ext uri="{FF2B5EF4-FFF2-40B4-BE49-F238E27FC236}">
                  <a16:creationId xmlns:a16="http://schemas.microsoft.com/office/drawing/2014/main" id="{7B5F6E9C-7543-48C8-A5F2-5F135AD4FCF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257800" y="3019422"/>
              <a:ext cx="2819400" cy="2133600"/>
            </a:xfrm>
            <a:prstGeom prst="straightConnector1">
              <a:avLst/>
            </a:prstGeom>
            <a:noFill/>
            <a:ln w="22225">
              <a:solidFill>
                <a:srgbClr val="7F7F7F"/>
              </a:solidFill>
              <a:prstDash val="dash"/>
              <a:round/>
              <a:headEnd/>
              <a:tailEnd/>
            </a:ln>
          </p:spPr>
        </p:cxnSp>
        <p:cxnSp>
          <p:nvCxnSpPr>
            <p:cNvPr id="15" name="AutoShape 32">
              <a:extLst>
                <a:ext uri="{FF2B5EF4-FFF2-40B4-BE49-F238E27FC236}">
                  <a16:creationId xmlns:a16="http://schemas.microsoft.com/office/drawing/2014/main" id="{86792F2B-925D-4723-BE71-F24772D040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82558" y="2941653"/>
              <a:ext cx="655" cy="962"/>
            </a:xfrm>
            <a:prstGeom prst="straightConnector1">
              <a:avLst/>
            </a:prstGeom>
            <a:noFill/>
            <a:ln w="25400">
              <a:solidFill>
                <a:srgbClr val="E36C0A"/>
              </a:solidFill>
              <a:round/>
              <a:headEnd/>
              <a:tailEnd/>
            </a:ln>
          </p:spPr>
        </p:cxnSp>
        <p:cxnSp>
          <p:nvCxnSpPr>
            <p:cNvPr id="16" name="AutoShape 33">
              <a:extLst>
                <a:ext uri="{FF2B5EF4-FFF2-40B4-BE49-F238E27FC236}">
                  <a16:creationId xmlns:a16="http://schemas.microsoft.com/office/drawing/2014/main" id="{D2259A03-522A-4C57-B386-D8B434FEBA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733470" y="2941653"/>
              <a:ext cx="655" cy="962"/>
            </a:xfrm>
            <a:prstGeom prst="straightConnector1">
              <a:avLst/>
            </a:prstGeom>
            <a:noFill/>
            <a:ln w="25400">
              <a:solidFill>
                <a:srgbClr val="E36C0A"/>
              </a:solidFill>
              <a:round/>
              <a:headEnd/>
              <a:tailEnd/>
            </a:ln>
          </p:spPr>
        </p:cxnSp>
        <p:grpSp>
          <p:nvGrpSpPr>
            <p:cNvPr id="17" name="Group 58">
              <a:extLst>
                <a:ext uri="{FF2B5EF4-FFF2-40B4-BE49-F238E27FC236}">
                  <a16:creationId xmlns:a16="http://schemas.microsoft.com/office/drawing/2014/main" id="{DE50EDE1-E146-4806-B256-B59ADECE9271}"/>
                </a:ext>
              </a:extLst>
            </p:cNvPr>
            <p:cNvGrpSpPr/>
            <p:nvPr/>
          </p:nvGrpSpPr>
          <p:grpSpPr>
            <a:xfrm>
              <a:off x="3017411" y="2824703"/>
              <a:ext cx="765282" cy="482920"/>
              <a:chOff x="2865011" y="2319881"/>
              <a:chExt cx="765282" cy="482920"/>
            </a:xfrm>
          </p:grpSpPr>
          <p:sp>
            <p:nvSpPr>
              <p:cNvPr id="48" name="Rectangle 8" descr="Papyrus">
                <a:extLst>
                  <a:ext uri="{FF2B5EF4-FFF2-40B4-BE49-F238E27FC236}">
                    <a16:creationId xmlns:a16="http://schemas.microsoft.com/office/drawing/2014/main" id="{4D4B032F-87E0-4F5D-A67A-7DCDA9201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5011" y="2561548"/>
                <a:ext cx="765282" cy="241253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8" descr="Papyrus">
                <a:extLst>
                  <a:ext uri="{FF2B5EF4-FFF2-40B4-BE49-F238E27FC236}">
                    <a16:creationId xmlns:a16="http://schemas.microsoft.com/office/drawing/2014/main" id="{D660DDE6-7E32-492A-B50F-160DED2B7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8725" y="2319881"/>
                <a:ext cx="244305" cy="241253"/>
              </a:xfrm>
              <a:prstGeom prst="rect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34566107-5FAB-421E-869B-D483AD81C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1200" y="2867022"/>
              <a:ext cx="1373581" cy="286708"/>
            </a:xfrm>
            <a:custGeom>
              <a:avLst/>
              <a:gdLst/>
              <a:ahLst/>
              <a:cxnLst>
                <a:cxn ang="0">
                  <a:pos x="2100" y="125"/>
                </a:cxn>
                <a:cxn ang="0">
                  <a:pos x="2055" y="95"/>
                </a:cxn>
                <a:cxn ang="0">
                  <a:pos x="2025" y="50"/>
                </a:cxn>
                <a:cxn ang="0">
                  <a:pos x="1935" y="20"/>
                </a:cxn>
                <a:cxn ang="0">
                  <a:pos x="1890" y="5"/>
                </a:cxn>
                <a:cxn ang="0">
                  <a:pos x="1215" y="65"/>
                </a:cxn>
                <a:cxn ang="0">
                  <a:pos x="990" y="170"/>
                </a:cxn>
                <a:cxn ang="0">
                  <a:pos x="780" y="275"/>
                </a:cxn>
                <a:cxn ang="0">
                  <a:pos x="0" y="395"/>
                </a:cxn>
              </a:cxnLst>
              <a:rect l="0" t="0" r="r" b="b"/>
              <a:pathLst>
                <a:path w="2100" h="410">
                  <a:moveTo>
                    <a:pt x="2100" y="125"/>
                  </a:moveTo>
                  <a:cubicBezTo>
                    <a:pt x="2085" y="115"/>
                    <a:pt x="2068" y="108"/>
                    <a:pt x="2055" y="95"/>
                  </a:cubicBezTo>
                  <a:cubicBezTo>
                    <a:pt x="2042" y="82"/>
                    <a:pt x="2040" y="60"/>
                    <a:pt x="2025" y="50"/>
                  </a:cubicBezTo>
                  <a:cubicBezTo>
                    <a:pt x="1998" y="33"/>
                    <a:pt x="1965" y="30"/>
                    <a:pt x="1935" y="20"/>
                  </a:cubicBezTo>
                  <a:cubicBezTo>
                    <a:pt x="1920" y="15"/>
                    <a:pt x="1890" y="5"/>
                    <a:pt x="1890" y="5"/>
                  </a:cubicBezTo>
                  <a:cubicBezTo>
                    <a:pt x="1671" y="12"/>
                    <a:pt x="1432" y="0"/>
                    <a:pt x="1215" y="65"/>
                  </a:cubicBezTo>
                  <a:cubicBezTo>
                    <a:pt x="1130" y="90"/>
                    <a:pt x="1072" y="143"/>
                    <a:pt x="990" y="170"/>
                  </a:cubicBezTo>
                  <a:cubicBezTo>
                    <a:pt x="932" y="228"/>
                    <a:pt x="860" y="255"/>
                    <a:pt x="780" y="275"/>
                  </a:cubicBezTo>
                  <a:cubicBezTo>
                    <a:pt x="577" y="410"/>
                    <a:pt x="217" y="395"/>
                    <a:pt x="0" y="395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CD10B0D-B8BC-410B-8039-580958BA4D0C}"/>
                </a:ext>
              </a:extLst>
            </p:cNvPr>
            <p:cNvCxnSpPr/>
            <p:nvPr/>
          </p:nvCxnSpPr>
          <p:spPr bwMode="auto">
            <a:xfrm>
              <a:off x="2048475" y="5841316"/>
              <a:ext cx="164850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39C0D0D-E2E1-40EC-8988-5076B4316B21}"/>
                </a:ext>
              </a:extLst>
            </p:cNvPr>
            <p:cNvCxnSpPr/>
            <p:nvPr/>
          </p:nvCxnSpPr>
          <p:spPr bwMode="auto">
            <a:xfrm>
              <a:off x="3947770" y="5841316"/>
              <a:ext cx="3846512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E86D40D4-531A-44EC-A3D6-C9645B0B1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0972" y="5675027"/>
              <a:ext cx="628002" cy="2832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Free</a:t>
              </a:r>
              <a:endPara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D91D5A89-94DC-4556-8E46-4B6D2B6B3C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4695822"/>
              <a:ext cx="1491504" cy="2832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Cantilever</a:t>
              </a:r>
              <a:endPara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" name="Picture 22" descr="Bottoms-Up Cantilever - Only.png">
              <a:extLst>
                <a:ext uri="{FF2B5EF4-FFF2-40B4-BE49-F238E27FC236}">
                  <a16:creationId xmlns:a16="http://schemas.microsoft.com/office/drawing/2014/main" id="{61128068-12AF-4EB6-AA07-C204204B6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3007" y="5093016"/>
              <a:ext cx="6524193" cy="472208"/>
            </a:xfrm>
            <a:prstGeom prst="rect">
              <a:avLst/>
            </a:prstGeom>
          </p:spPr>
        </p:pic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DACD1F5E-6B8D-4DD0-A0B9-9974F73970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3007" y="5675027"/>
              <a:ext cx="1113993" cy="3161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Clamped</a:t>
              </a:r>
              <a:endPara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48CFE64-A5C7-4322-8AAF-3752C8586553}"/>
                </a:ext>
              </a:extLst>
            </p:cNvPr>
            <p:cNvCxnSpPr/>
            <p:nvPr/>
          </p:nvCxnSpPr>
          <p:spPr bwMode="auto">
            <a:xfrm>
              <a:off x="3810000" y="2247260"/>
              <a:ext cx="9291" cy="366776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A482A54A-EADB-4AE8-9D3A-9A7FEEFF55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200" y="4391022"/>
              <a:ext cx="1752600" cy="3594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No Capacitance</a:t>
              </a:r>
              <a:endParaRPr kumimoji="0" 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4" descr="Dashed upward diagonal">
              <a:extLst>
                <a:ext uri="{FF2B5EF4-FFF2-40B4-BE49-F238E27FC236}">
                  <a16:creationId xmlns:a16="http://schemas.microsoft.com/office/drawing/2014/main" id="{D687836D-EFDA-415F-9122-C51595637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1749" y="3835456"/>
              <a:ext cx="3895084" cy="220275"/>
            </a:xfrm>
            <a:prstGeom prst="rect">
              <a:avLst/>
            </a:prstGeom>
            <a:pattFill prst="dashUpDiag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8" name="AutoShape 23">
              <a:extLst>
                <a:ext uri="{FF2B5EF4-FFF2-40B4-BE49-F238E27FC236}">
                  <a16:creationId xmlns:a16="http://schemas.microsoft.com/office/drawing/2014/main" id="{ECCE9440-9536-4B3D-B967-8C63B10C3B9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00200" y="3084249"/>
              <a:ext cx="1677537" cy="1992573"/>
            </a:xfrm>
            <a:prstGeom prst="straightConnector1">
              <a:avLst/>
            </a:prstGeom>
            <a:noFill/>
            <a:ln w="22225">
              <a:solidFill>
                <a:srgbClr val="7F7F7F"/>
              </a:solidFill>
              <a:prstDash val="dash"/>
              <a:round/>
              <a:headEnd/>
              <a:tailEnd/>
            </a:ln>
          </p:spPr>
        </p:cxn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35F6E57D-0B75-4BEB-BF1D-A36737B2A09E}"/>
                </a:ext>
              </a:extLst>
            </p:cNvPr>
            <p:cNvSpPr/>
            <p:nvPr/>
          </p:nvSpPr>
          <p:spPr bwMode="auto">
            <a:xfrm>
              <a:off x="4486704" y="3095622"/>
              <a:ext cx="696966" cy="1693971"/>
            </a:xfrm>
            <a:custGeom>
              <a:avLst/>
              <a:gdLst>
                <a:gd name="connsiteX0" fmla="*/ 418744 w 676543"/>
                <a:gd name="connsiteY0" fmla="*/ 1538243 h 1538243"/>
                <a:gd name="connsiteX1" fmla="*/ 606752 w 676543"/>
                <a:gd name="connsiteY1" fmla="*/ 965675 h 1538243"/>
                <a:gd name="connsiteX2" fmla="*/ 0 w 676543"/>
                <a:gd name="connsiteY2" fmla="*/ 0 h 153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543" h="1538243">
                  <a:moveTo>
                    <a:pt x="418744" y="1538243"/>
                  </a:moveTo>
                  <a:cubicBezTo>
                    <a:pt x="547643" y="1380146"/>
                    <a:pt x="676543" y="1222049"/>
                    <a:pt x="606752" y="965675"/>
                  </a:cubicBezTo>
                  <a:cubicBezTo>
                    <a:pt x="536961" y="709301"/>
                    <a:pt x="268480" y="354650"/>
                    <a:pt x="0" y="0"/>
                  </a:cubicBezTo>
                </a:path>
              </a:pathLst>
            </a:custGeom>
            <a:noFill/>
            <a:ln w="19050" cap="flat" cmpd="sng" algn="ctr">
              <a:solidFill>
                <a:schemeClr val="bg2">
                  <a:lumMod val="75000"/>
                </a:schemeClr>
              </a:solidFill>
              <a:prstDash val="sysDot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2DC42B1-D57B-418D-824A-348E2EEB12DE}"/>
                </a:ext>
              </a:extLst>
            </p:cNvPr>
            <p:cNvCxnSpPr/>
            <p:nvPr/>
          </p:nvCxnSpPr>
          <p:spPr bwMode="auto">
            <a:xfrm>
              <a:off x="2590800" y="4695822"/>
              <a:ext cx="990600" cy="533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1" name="Group 63">
              <a:extLst>
                <a:ext uri="{FF2B5EF4-FFF2-40B4-BE49-F238E27FC236}">
                  <a16:creationId xmlns:a16="http://schemas.microsoft.com/office/drawing/2014/main" id="{7E3E0C52-FB1D-4146-AF61-0290C2FC5985}"/>
                </a:ext>
              </a:extLst>
            </p:cNvPr>
            <p:cNvGrpSpPr/>
            <p:nvPr/>
          </p:nvGrpSpPr>
          <p:grpSpPr>
            <a:xfrm>
              <a:off x="2685550" y="2162170"/>
              <a:ext cx="3100369" cy="867197"/>
              <a:chOff x="2533150" y="1657348"/>
              <a:chExt cx="3100369" cy="867197"/>
            </a:xfrm>
          </p:grpSpPr>
          <p:grpSp>
            <p:nvGrpSpPr>
              <p:cNvPr id="36" name="Group 62">
                <a:extLst>
                  <a:ext uri="{FF2B5EF4-FFF2-40B4-BE49-F238E27FC236}">
                    <a16:creationId xmlns:a16="http://schemas.microsoft.com/office/drawing/2014/main" id="{0D256A43-3001-4836-80E8-1BE0EE9D87FA}"/>
                  </a:ext>
                </a:extLst>
              </p:cNvPr>
              <p:cNvGrpSpPr/>
              <p:nvPr/>
            </p:nvGrpSpPr>
            <p:grpSpPr>
              <a:xfrm>
                <a:off x="4706209" y="1657348"/>
                <a:ext cx="284528" cy="838200"/>
                <a:chOff x="4706209" y="1657348"/>
                <a:chExt cx="284528" cy="838200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BB426C5-7E74-4D74-B2B9-CA26F253DC3B}"/>
                    </a:ext>
                  </a:extLst>
                </p:cNvPr>
                <p:cNvSpPr/>
                <p:nvPr/>
              </p:nvSpPr>
              <p:spPr bwMode="auto">
                <a:xfrm>
                  <a:off x="4819652" y="1657348"/>
                  <a:ext cx="66674" cy="838200"/>
                </a:xfrm>
                <a:prstGeom prst="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46" name="AutoShape 17">
                  <a:extLst>
                    <a:ext uri="{FF2B5EF4-FFF2-40B4-BE49-F238E27FC236}">
                      <a16:creationId xmlns:a16="http://schemas.microsoft.com/office/drawing/2014/main" id="{C1BC5850-6C23-4643-AD73-633CB87014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06209" y="2211168"/>
                  <a:ext cx="284528" cy="99998"/>
                </a:xfrm>
                <a:prstGeom prst="flowChartManualOperation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AutoShape 18">
                  <a:extLst>
                    <a:ext uri="{FF2B5EF4-FFF2-40B4-BE49-F238E27FC236}">
                      <a16:creationId xmlns:a16="http://schemas.microsoft.com/office/drawing/2014/main" id="{E1036D2C-CE6C-443C-9001-120ACE8698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706209" y="1985167"/>
                  <a:ext cx="284528" cy="99998"/>
                </a:xfrm>
                <a:prstGeom prst="flowChartManualOperation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56">
                <a:extLst>
                  <a:ext uri="{FF2B5EF4-FFF2-40B4-BE49-F238E27FC236}">
                    <a16:creationId xmlns:a16="http://schemas.microsoft.com/office/drawing/2014/main" id="{04D4ECB5-E873-4D9D-8168-4A3B7416D4F6}"/>
                  </a:ext>
                </a:extLst>
              </p:cNvPr>
              <p:cNvGrpSpPr/>
              <p:nvPr/>
            </p:nvGrpSpPr>
            <p:grpSpPr>
              <a:xfrm>
                <a:off x="3114674" y="1921942"/>
                <a:ext cx="514351" cy="602603"/>
                <a:chOff x="3114674" y="1921942"/>
                <a:chExt cx="514351" cy="602603"/>
              </a:xfrm>
            </p:grpSpPr>
            <p:sp>
              <p:nvSpPr>
                <p:cNvPr id="39" name="Rectangle 29">
                  <a:extLst>
                    <a:ext uri="{FF2B5EF4-FFF2-40B4-BE49-F238E27FC236}">
                      <a16:creationId xmlns:a16="http://schemas.microsoft.com/office/drawing/2014/main" id="{40CF182D-CCCC-4904-AC4F-3810FEE0A4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4674" y="2388121"/>
                  <a:ext cx="514351" cy="13636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Rectangle 30">
                  <a:extLst>
                    <a:ext uri="{FF2B5EF4-FFF2-40B4-BE49-F238E27FC236}">
                      <a16:creationId xmlns:a16="http://schemas.microsoft.com/office/drawing/2014/main" id="{C0A8F2DD-B501-4CD0-A907-458FF4A52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4317" y="2451120"/>
                  <a:ext cx="93535" cy="73425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Rectangle 31">
                  <a:extLst>
                    <a:ext uri="{FF2B5EF4-FFF2-40B4-BE49-F238E27FC236}">
                      <a16:creationId xmlns:a16="http://schemas.microsoft.com/office/drawing/2014/main" id="{432A6A87-CE2A-417B-B438-E443FD818A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5704" y="2451120"/>
                  <a:ext cx="93535" cy="73425"/>
                </a:xfrm>
                <a:prstGeom prst="rect">
                  <a:avLst/>
                </a:prstGeom>
                <a:solidFill>
                  <a:srgbClr val="E36C0A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2" name="Group 55">
                  <a:extLst>
                    <a:ext uri="{FF2B5EF4-FFF2-40B4-BE49-F238E27FC236}">
                      <a16:creationId xmlns:a16="http://schemas.microsoft.com/office/drawing/2014/main" id="{9BC16646-38B7-440A-8B85-84C91C46F637}"/>
                    </a:ext>
                  </a:extLst>
                </p:cNvPr>
                <p:cNvGrpSpPr/>
                <p:nvPr/>
              </p:nvGrpSpPr>
              <p:grpSpPr>
                <a:xfrm>
                  <a:off x="3135739" y="1921942"/>
                  <a:ext cx="456552" cy="465425"/>
                  <a:chOff x="3169080" y="1921942"/>
                  <a:chExt cx="456552" cy="465425"/>
                </a:xfrm>
              </p:grpSpPr>
              <p:sp>
                <p:nvSpPr>
                  <p:cNvPr id="43" name="Rectangle 28">
                    <a:extLst>
                      <a:ext uri="{FF2B5EF4-FFF2-40B4-BE49-F238E27FC236}">
                        <a16:creationId xmlns:a16="http://schemas.microsoft.com/office/drawing/2014/main" id="{BB806663-2264-4F7B-A287-1F72D42B04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54858" y="2020242"/>
                    <a:ext cx="93535" cy="36712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AutoShape 34">
                    <a:extLst>
                      <a:ext uri="{FF2B5EF4-FFF2-40B4-BE49-F238E27FC236}">
                        <a16:creationId xmlns:a16="http://schemas.microsoft.com/office/drawing/2014/main" id="{17D319D8-E3F1-4C5E-9D86-9FAD732D60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69080" y="1921942"/>
                    <a:ext cx="456552" cy="99998"/>
                  </a:xfrm>
                  <a:prstGeom prst="flowChartManualOperation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8" name="Rectangle 16" descr="Dashed upward diagonal">
                <a:extLst>
                  <a:ext uri="{FF2B5EF4-FFF2-40B4-BE49-F238E27FC236}">
                    <a16:creationId xmlns:a16="http://schemas.microsoft.com/office/drawing/2014/main" id="{122C8380-D984-4658-AAF4-EB52A0A1E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3150" y="2084334"/>
                <a:ext cx="3100369" cy="125871"/>
              </a:xfrm>
              <a:prstGeom prst="rect">
                <a:avLst/>
              </a:prstGeom>
              <a:pattFill prst="dash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CF29ED5-8347-4CD3-8A72-077D31FFB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587" y="2595149"/>
              <a:ext cx="1712398" cy="367125"/>
            </a:xfrm>
            <a:custGeom>
              <a:avLst/>
              <a:gdLst/>
              <a:ahLst/>
              <a:cxnLst>
                <a:cxn ang="0">
                  <a:pos x="2655" y="525"/>
                </a:cxn>
                <a:cxn ang="0">
                  <a:pos x="2550" y="405"/>
                </a:cxn>
                <a:cxn ang="0">
                  <a:pos x="2310" y="285"/>
                </a:cxn>
                <a:cxn ang="0">
                  <a:pos x="1815" y="210"/>
                </a:cxn>
                <a:cxn ang="0">
                  <a:pos x="1470" y="45"/>
                </a:cxn>
                <a:cxn ang="0">
                  <a:pos x="1410" y="30"/>
                </a:cxn>
                <a:cxn ang="0">
                  <a:pos x="1320" y="0"/>
                </a:cxn>
                <a:cxn ang="0">
                  <a:pos x="1005" y="15"/>
                </a:cxn>
                <a:cxn ang="0">
                  <a:pos x="855" y="60"/>
                </a:cxn>
                <a:cxn ang="0">
                  <a:pos x="615" y="150"/>
                </a:cxn>
                <a:cxn ang="0">
                  <a:pos x="480" y="225"/>
                </a:cxn>
                <a:cxn ang="0">
                  <a:pos x="90" y="270"/>
                </a:cxn>
                <a:cxn ang="0">
                  <a:pos x="0" y="285"/>
                </a:cxn>
              </a:cxnLst>
              <a:rect l="0" t="0" r="r" b="b"/>
              <a:pathLst>
                <a:path w="2655" h="525">
                  <a:moveTo>
                    <a:pt x="2655" y="525"/>
                  </a:moveTo>
                  <a:cubicBezTo>
                    <a:pt x="2635" y="464"/>
                    <a:pt x="2603" y="440"/>
                    <a:pt x="2550" y="405"/>
                  </a:cubicBezTo>
                  <a:cubicBezTo>
                    <a:pt x="2497" y="326"/>
                    <a:pt x="2400" y="308"/>
                    <a:pt x="2310" y="285"/>
                  </a:cubicBezTo>
                  <a:cubicBezTo>
                    <a:pt x="2149" y="245"/>
                    <a:pt x="1970" y="287"/>
                    <a:pt x="1815" y="210"/>
                  </a:cubicBezTo>
                  <a:cubicBezTo>
                    <a:pt x="1699" y="152"/>
                    <a:pt x="1592" y="86"/>
                    <a:pt x="1470" y="45"/>
                  </a:cubicBezTo>
                  <a:cubicBezTo>
                    <a:pt x="1450" y="38"/>
                    <a:pt x="1430" y="36"/>
                    <a:pt x="1410" y="30"/>
                  </a:cubicBezTo>
                  <a:cubicBezTo>
                    <a:pt x="1380" y="21"/>
                    <a:pt x="1320" y="0"/>
                    <a:pt x="1320" y="0"/>
                  </a:cubicBezTo>
                  <a:cubicBezTo>
                    <a:pt x="1215" y="5"/>
                    <a:pt x="1110" y="7"/>
                    <a:pt x="1005" y="15"/>
                  </a:cubicBezTo>
                  <a:cubicBezTo>
                    <a:pt x="975" y="17"/>
                    <a:pt x="871" y="55"/>
                    <a:pt x="855" y="60"/>
                  </a:cubicBezTo>
                  <a:cubicBezTo>
                    <a:pt x="774" y="87"/>
                    <a:pt x="689" y="108"/>
                    <a:pt x="615" y="150"/>
                  </a:cubicBezTo>
                  <a:cubicBezTo>
                    <a:pt x="573" y="174"/>
                    <a:pt x="525" y="208"/>
                    <a:pt x="480" y="225"/>
                  </a:cubicBezTo>
                  <a:cubicBezTo>
                    <a:pt x="367" y="267"/>
                    <a:pt x="204" y="261"/>
                    <a:pt x="90" y="270"/>
                  </a:cubicBezTo>
                  <a:cubicBezTo>
                    <a:pt x="20" y="287"/>
                    <a:pt x="51" y="285"/>
                    <a:pt x="0" y="285"/>
                  </a:cubicBezTo>
                </a:path>
              </a:pathLst>
            </a:custGeom>
            <a:noFill/>
            <a:ln w="25400">
              <a:solidFill>
                <a:srgbClr val="0070C0"/>
              </a:solidFill>
              <a:round/>
              <a:headEnd/>
              <a:tailEnd type="stealth" w="lg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74DEB95-8402-42E4-871F-F66AA9D48935}"/>
                </a:ext>
              </a:extLst>
            </p:cNvPr>
            <p:cNvCxnSpPr/>
            <p:nvPr/>
          </p:nvCxnSpPr>
          <p:spPr bwMode="auto">
            <a:xfrm>
              <a:off x="8072437" y="5548311"/>
              <a:ext cx="0" cy="5334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178997-C591-4971-80B2-1C987EDA737E}"/>
                </a:ext>
              </a:extLst>
            </p:cNvPr>
            <p:cNvCxnSpPr/>
            <p:nvPr/>
          </p:nvCxnSpPr>
          <p:spPr bwMode="auto">
            <a:xfrm>
              <a:off x="1566859" y="5562600"/>
              <a:ext cx="0" cy="5334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993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39017AC8-0E98-4D63-8E90-74D863E567FC}"/>
                </a:ext>
              </a:extLst>
            </p:cNvPr>
            <p:cNvCxnSpPr/>
            <p:nvPr/>
          </p:nvCxnSpPr>
          <p:spPr bwMode="auto">
            <a:xfrm flipH="1" flipV="1">
              <a:off x="5029200" y="3075296"/>
              <a:ext cx="2667000" cy="2286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9782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F1A16C-5F23-4171-BB88-668FB740AB7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382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n-US" sz="4400" i="1" u="none" strike="noStrike" kern="0" cap="none" spc="0" normalizeH="0" baseline="-2500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31</a:t>
            </a:r>
            <a:r>
              <a:rPr lang="en-US" sz="4400" i="1" kern="0" baseline="-25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Fixture with Cantilever</a:t>
            </a:r>
            <a:endParaRPr kumimoji="0" lang="en-US" sz="4400" i="1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7CCF94-9ACC-4E3A-9758-BEF62D762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048000"/>
            <a:ext cx="2957477" cy="295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6E438-7FF0-4747-8C0E-D265BB8AE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2" y="1219200"/>
            <a:ext cx="4693930" cy="406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324E5C40-894D-45B1-A9CB-1396BE011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6700" y="3352800"/>
            <a:ext cx="82423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031F51-1746-4914-B04F-66FD61BA97F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16256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Equation</a:t>
            </a:r>
            <a:r>
              <a:rPr kumimoji="0" lang="en-US" sz="4400" b="0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Definitions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AC359A-F136-4AE4-8E4E-55B435B9EC64}"/>
              </a:ext>
            </a:extLst>
          </p:cNvPr>
          <p:cNvSpPr txBox="1"/>
          <p:nvPr/>
        </p:nvSpPr>
        <p:spPr>
          <a:xfrm>
            <a:off x="22860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4A58A2-A29D-4EB6-8534-5E456EB76298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b="0" i="1" u="none" strike="noStrike" kern="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latin typeface="+mn-lt"/>
              </a:rPr>
              <a:t>The definitions of the parameters in the Mazzalai equation:</a:t>
            </a:r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kern="0" noProof="0" dirty="0">
              <a:latin typeface="+mn-lt"/>
            </a:endParaRPr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kern="0" dirty="0">
              <a:latin typeface="+mn-lt"/>
            </a:endParaRPr>
          </a:p>
          <a:p>
            <a:pPr marL="687388" lvl="1" indent="-230188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endParaRPr lang="en-US" kern="0" noProof="0" dirty="0">
              <a:latin typeface="+mn-lt"/>
            </a:endParaRPr>
          </a:p>
          <a:p>
            <a:pPr marL="687388" lvl="1" indent="-230188">
              <a:spcBef>
                <a:spcPts val="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endParaRPr lang="en-US" kern="0" noProof="0" dirty="0">
              <a:latin typeface="+mn-lt"/>
            </a:endParaRPr>
          </a:p>
          <a:p>
            <a:pPr marL="687388" lvl="1" indent="-230188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endParaRPr lang="en-US" sz="1800" i="1" kern="0" dirty="0">
              <a:latin typeface="+mn-lt"/>
              <a:sym typeface="Symbol"/>
            </a:endParaRPr>
          </a:p>
          <a:p>
            <a:pPr marL="687388" lvl="1" indent="-230188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endParaRPr lang="en-US" sz="1800" i="1" kern="0" dirty="0">
              <a:latin typeface="+mn-lt"/>
              <a:sym typeface="Symbol"/>
            </a:endParaRPr>
          </a:p>
          <a:p>
            <a:pPr marL="687388" lvl="1" indent="-230188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endParaRPr lang="en-US" sz="1800" i="1" kern="0" dirty="0">
              <a:latin typeface="+mn-lt"/>
              <a:sym typeface="Symbol"/>
            </a:endParaRPr>
          </a:p>
          <a:p>
            <a:pPr marL="687388" lvl="1" indent="-230188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endParaRPr lang="en-US" sz="1800" i="1" kern="0" dirty="0">
              <a:latin typeface="+mn-lt"/>
              <a:sym typeface="Symbol"/>
            </a:endParaRPr>
          </a:p>
          <a:p>
            <a:pPr marL="687388" lvl="1" indent="-230188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endParaRPr lang="en-US" sz="1800" i="1" kern="0" dirty="0">
              <a:latin typeface="+mn-lt"/>
              <a:sym typeface="Symbol"/>
            </a:endParaRPr>
          </a:p>
          <a:p>
            <a:pPr marL="687388" lvl="1" indent="-230188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r>
              <a:rPr lang="en-US" sz="1800" i="1" kern="0" dirty="0">
                <a:latin typeface="+mn-lt"/>
                <a:sym typeface="Symbol"/>
              </a:rPr>
              <a:t>v     </a:t>
            </a:r>
            <a:r>
              <a:rPr lang="en-US" sz="1800" kern="0" dirty="0">
                <a:latin typeface="+mn-lt"/>
                <a:sym typeface="Symbol"/>
              </a:rPr>
              <a:t> = </a:t>
            </a:r>
            <a:r>
              <a:rPr lang="en-US" sz="1800" dirty="0">
                <a:latin typeface="+mn-lt"/>
              </a:rPr>
              <a:t>Poisson’s ratio for the cantilever material</a:t>
            </a:r>
          </a:p>
          <a:p>
            <a:pPr marL="687388" lvl="1" indent="-230188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  <a:defRPr/>
            </a:pPr>
            <a:r>
              <a:rPr lang="en-US" sz="1800" i="1" kern="0" noProof="0" dirty="0">
                <a:latin typeface="+mn-lt"/>
              </a:rPr>
              <a:t>Y     = </a:t>
            </a:r>
            <a:r>
              <a:rPr lang="en-US" sz="1800" kern="0" dirty="0">
                <a:sym typeface="Symbol"/>
              </a:rPr>
              <a:t>Young’s Modulus for the cantilever material</a:t>
            </a:r>
            <a:endParaRPr lang="en-US" sz="1800" dirty="0">
              <a:latin typeface="+mn-lt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Times New Roman" pitchFamily="18" charset="0"/>
              <a:buChar char="→"/>
            </a:pPr>
            <a:r>
              <a:rPr lang="en-US" sz="1800" dirty="0" err="1">
                <a:latin typeface="+mn-lt"/>
              </a:rPr>
              <a:t>t</a:t>
            </a:r>
            <a:r>
              <a:rPr lang="en-US" sz="1800" baseline="-25000" dirty="0" err="1">
                <a:latin typeface="+mn-lt"/>
              </a:rPr>
              <a:t>Cant</a:t>
            </a:r>
            <a:r>
              <a:rPr lang="en-US" sz="1800" dirty="0">
                <a:latin typeface="+mn-lt"/>
              </a:rPr>
              <a:t>  = Cantilever Thickness</a:t>
            </a:r>
          </a:p>
          <a:p>
            <a:pPr marL="230188" lvl="0" indent="-23018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i="1" kern="0" noProof="0" dirty="0">
              <a:latin typeface="+mn-lt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0989B86-71AB-4393-B6B7-AD91D95EA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02100"/>
            <a:ext cx="82280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890A740C-C445-4968-9F82-2A93FC3E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7104" y="2362200"/>
            <a:ext cx="7172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52AC7E-6D36-4C9E-B6EE-7846C604AC57}"/>
              </a:ext>
            </a:extLst>
          </p:cNvPr>
          <p:cNvCxnSpPr/>
          <p:nvPr/>
        </p:nvCxnSpPr>
        <p:spPr bwMode="auto">
          <a:xfrm>
            <a:off x="3429000" y="1981200"/>
            <a:ext cx="0" cy="121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60C284-0B30-402A-B835-C92F60321881}"/>
              </a:ext>
            </a:extLst>
          </p:cNvPr>
          <p:cNvCxnSpPr/>
          <p:nvPr/>
        </p:nvCxnSpPr>
        <p:spPr bwMode="auto">
          <a:xfrm>
            <a:off x="3429000" y="2209800"/>
            <a:ext cx="4191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C7D2EEA-D89A-4E30-A589-526E43574ADB}"/>
              </a:ext>
            </a:extLst>
          </p:cNvPr>
          <p:cNvSpPr txBox="1"/>
          <p:nvPr/>
        </p:nvSpPr>
        <p:spPr>
          <a:xfrm>
            <a:off x="7351600" y="181515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</a:t>
            </a:r>
            <a:r>
              <a:rPr lang="en-US" sz="1800" baseline="-25000" dirty="0"/>
              <a:t>2</a:t>
            </a:r>
            <a:endParaRPr lang="en-US" sz="18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251510-16D0-4FF5-894B-0E38E7080396}"/>
              </a:ext>
            </a:extLst>
          </p:cNvPr>
          <p:cNvCxnSpPr/>
          <p:nvPr/>
        </p:nvCxnSpPr>
        <p:spPr bwMode="auto">
          <a:xfrm>
            <a:off x="3429000" y="3048000"/>
            <a:ext cx="37719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lg" len="lg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C8B0899-5C28-4347-B6E1-7FCDBC22F750}"/>
              </a:ext>
            </a:extLst>
          </p:cNvPr>
          <p:cNvSpPr txBox="1"/>
          <p:nvPr/>
        </p:nvSpPr>
        <p:spPr>
          <a:xfrm>
            <a:off x="6988792" y="303237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x</a:t>
            </a:r>
            <a:r>
              <a:rPr lang="en-US" sz="1800" baseline="-25000" dirty="0"/>
              <a:t>1</a:t>
            </a:r>
            <a:endParaRPr 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06F65B-0BCC-40DA-86F4-2E97556025F6}"/>
              </a:ext>
            </a:extLst>
          </p:cNvPr>
          <p:cNvGrpSpPr/>
          <p:nvPr/>
        </p:nvGrpSpPr>
        <p:grpSpPr>
          <a:xfrm>
            <a:off x="4253552" y="1905000"/>
            <a:ext cx="623248" cy="1676400"/>
            <a:chOff x="3921456" y="1905000"/>
            <a:chExt cx="623248" cy="1676400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819495F-9945-4454-8B07-F3DD3DA5F933}"/>
                </a:ext>
              </a:extLst>
            </p:cNvPr>
            <p:cNvCxnSpPr/>
            <p:nvPr/>
          </p:nvCxnSpPr>
          <p:spPr bwMode="auto">
            <a:xfrm>
              <a:off x="4191000" y="19050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90C11FF-66FD-4670-9CAC-826BCF632E71}"/>
                </a:ext>
              </a:extLst>
            </p:cNvPr>
            <p:cNvCxnSpPr/>
            <p:nvPr/>
          </p:nvCxnSpPr>
          <p:spPr bwMode="auto">
            <a:xfrm>
              <a:off x="4038600" y="2133600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50D6C69-7EA8-410B-A431-CD054B0ED6C2}"/>
                </a:ext>
              </a:extLst>
            </p:cNvPr>
            <p:cNvCxnSpPr/>
            <p:nvPr/>
          </p:nvCxnSpPr>
          <p:spPr bwMode="auto">
            <a:xfrm flipV="1">
              <a:off x="4038600" y="263970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8BF7555-A3B0-4DBB-94F3-E6A5A74E1820}"/>
                </a:ext>
              </a:extLst>
            </p:cNvPr>
            <p:cNvCxnSpPr/>
            <p:nvPr/>
          </p:nvCxnSpPr>
          <p:spPr bwMode="auto">
            <a:xfrm flipV="1">
              <a:off x="4191000" y="2868304"/>
              <a:ext cx="0" cy="457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4D48AB-7600-43C4-80B3-A6C222240BD9}"/>
                </a:ext>
              </a:extLst>
            </p:cNvPr>
            <p:cNvSpPr txBox="1"/>
            <p:nvPr/>
          </p:nvSpPr>
          <p:spPr>
            <a:xfrm>
              <a:off x="4011304" y="32120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w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6090D4-D9AB-4E91-AFD0-9B18AB39AEFF}"/>
                </a:ext>
              </a:extLst>
            </p:cNvPr>
            <p:cNvSpPr txBox="1"/>
            <p:nvPr/>
          </p:nvSpPr>
          <p:spPr>
            <a:xfrm>
              <a:off x="3921456" y="299909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FEEFDD87-381E-4998-BB33-1AC05F9058AD}"/>
              </a:ext>
            </a:extLst>
          </p:cNvPr>
          <p:cNvSpPr/>
          <p:nvPr/>
        </p:nvSpPr>
        <p:spPr bwMode="auto">
          <a:xfrm>
            <a:off x="901700" y="3352800"/>
            <a:ext cx="3289300" cy="5334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799E97A-37BC-4556-BA10-7460733BE147}"/>
              </a:ext>
            </a:extLst>
          </p:cNvPr>
          <p:cNvCxnSpPr/>
          <p:nvPr/>
        </p:nvCxnSpPr>
        <p:spPr bwMode="auto">
          <a:xfrm flipH="1" flipV="1">
            <a:off x="3622344" y="3733800"/>
            <a:ext cx="820286" cy="820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Freeform 44">
            <a:extLst>
              <a:ext uri="{FF2B5EF4-FFF2-40B4-BE49-F238E27FC236}">
                <a16:creationId xmlns:a16="http://schemas.microsoft.com/office/drawing/2014/main" id="{8A7853B2-EA72-489F-9DA1-C189EFAC427D}"/>
              </a:ext>
            </a:extLst>
          </p:cNvPr>
          <p:cNvSpPr/>
          <p:nvPr/>
        </p:nvSpPr>
        <p:spPr bwMode="auto">
          <a:xfrm>
            <a:off x="5227093" y="2688609"/>
            <a:ext cx="2388358" cy="2413380"/>
          </a:xfrm>
          <a:custGeom>
            <a:avLst/>
            <a:gdLst>
              <a:gd name="connsiteX0" fmla="*/ 0 w 2388358"/>
              <a:gd name="connsiteY0" fmla="*/ 2033516 h 2413380"/>
              <a:gd name="connsiteX1" fmla="*/ 436728 w 2388358"/>
              <a:gd name="connsiteY1" fmla="*/ 2320119 h 2413380"/>
              <a:gd name="connsiteX2" fmla="*/ 1624083 w 2388358"/>
              <a:gd name="connsiteY2" fmla="*/ 2251881 h 2413380"/>
              <a:gd name="connsiteX3" fmla="*/ 2183641 w 2388358"/>
              <a:gd name="connsiteY3" fmla="*/ 1351128 h 2413380"/>
              <a:gd name="connsiteX4" fmla="*/ 2388358 w 2388358"/>
              <a:gd name="connsiteY4" fmla="*/ 0 h 241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358" h="2413380">
                <a:moveTo>
                  <a:pt x="0" y="2033516"/>
                </a:moveTo>
                <a:cubicBezTo>
                  <a:pt x="83024" y="2158620"/>
                  <a:pt x="166048" y="2283725"/>
                  <a:pt x="436728" y="2320119"/>
                </a:cubicBezTo>
                <a:cubicBezTo>
                  <a:pt x="707408" y="2356513"/>
                  <a:pt x="1332931" y="2413380"/>
                  <a:pt x="1624083" y="2251881"/>
                </a:cubicBezTo>
                <a:cubicBezTo>
                  <a:pt x="1915235" y="2090382"/>
                  <a:pt x="2056262" y="1726441"/>
                  <a:pt x="2183641" y="1351128"/>
                </a:cubicBezTo>
                <a:cubicBezTo>
                  <a:pt x="2311020" y="975815"/>
                  <a:pt x="2349689" y="487907"/>
                  <a:pt x="2388358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3F6C6924-221C-4C47-A9D8-F4816A9BA0DA}"/>
              </a:ext>
            </a:extLst>
          </p:cNvPr>
          <p:cNvSpPr/>
          <p:nvPr/>
        </p:nvSpPr>
        <p:spPr bwMode="auto">
          <a:xfrm>
            <a:off x="5488674" y="2661313"/>
            <a:ext cx="1730992" cy="1910687"/>
          </a:xfrm>
          <a:custGeom>
            <a:avLst/>
            <a:gdLst>
              <a:gd name="connsiteX0" fmla="*/ 216090 w 1730992"/>
              <a:gd name="connsiteY0" fmla="*/ 1815153 h 1815153"/>
              <a:gd name="connsiteX1" fmla="*/ 38669 w 1730992"/>
              <a:gd name="connsiteY1" fmla="*/ 887105 h 1815153"/>
              <a:gd name="connsiteX2" fmla="*/ 448102 w 1730992"/>
              <a:gd name="connsiteY2" fmla="*/ 354842 h 1815153"/>
              <a:gd name="connsiteX3" fmla="*/ 1730992 w 1730992"/>
              <a:gd name="connsiteY3" fmla="*/ 0 h 181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0992" h="1815153">
                <a:moveTo>
                  <a:pt x="216090" y="1815153"/>
                </a:moveTo>
                <a:cubicBezTo>
                  <a:pt x="108045" y="1472821"/>
                  <a:pt x="0" y="1130490"/>
                  <a:pt x="38669" y="887105"/>
                </a:cubicBezTo>
                <a:cubicBezTo>
                  <a:pt x="77338" y="643720"/>
                  <a:pt x="166048" y="502693"/>
                  <a:pt x="448102" y="354842"/>
                </a:cubicBezTo>
                <a:cubicBezTo>
                  <a:pt x="730156" y="206991"/>
                  <a:pt x="1230574" y="103495"/>
                  <a:pt x="1730992" y="0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7C1774-6924-4AB5-B5E9-1E91AD3A263A}"/>
              </a:ext>
            </a:extLst>
          </p:cNvPr>
          <p:cNvCxnSpPr/>
          <p:nvPr/>
        </p:nvCxnSpPr>
        <p:spPr bwMode="auto">
          <a:xfrm flipH="1">
            <a:off x="1600200" y="4724400"/>
            <a:ext cx="25908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8130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75AA526-0C47-4B6F-B27B-18F771302C2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9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Cantilever Geometry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strike="noStrike" kern="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100mm silicon wafer substrate </a:t>
            </a:r>
            <a:r>
              <a:rPr kumimoji="0" lang="en-US" b="0" strike="noStrike" kern="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en-US" b="0" i="1" strike="noStrike" kern="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4” wafer</a:t>
            </a:r>
            <a:r>
              <a:rPr kumimoji="0" lang="en-US" b="0" u="sng" strike="noStrike" kern="0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en-US" b="0" i="1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83C27B-38D1-40B4-B568-74389EA4B2CB}"/>
              </a:ext>
            </a:extLst>
          </p:cNvPr>
          <p:cNvGrpSpPr/>
          <p:nvPr/>
        </p:nvGrpSpPr>
        <p:grpSpPr>
          <a:xfrm>
            <a:off x="762000" y="2209800"/>
            <a:ext cx="7466013" cy="2167354"/>
            <a:chOff x="838200" y="1295400"/>
            <a:chExt cx="7466013" cy="216735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A15E61F-8E89-49F5-8509-5F4FF3BF4B0E}"/>
                </a:ext>
              </a:extLst>
            </p:cNvPr>
            <p:cNvCxnSpPr/>
            <p:nvPr/>
          </p:nvCxnSpPr>
          <p:spPr bwMode="auto">
            <a:xfrm>
              <a:off x="1143000" y="1828800"/>
              <a:ext cx="1905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160F68-26BE-4CE6-A5E1-3C619872D402}"/>
                </a:ext>
              </a:extLst>
            </p:cNvPr>
            <p:cNvSpPr txBox="1"/>
            <p:nvPr/>
          </p:nvSpPr>
          <p:spPr>
            <a:xfrm>
              <a:off x="838200" y="23622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6.35mm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C31DC29-8F11-4386-BAB7-2ADD361FB106}"/>
                </a:ext>
              </a:extLst>
            </p:cNvPr>
            <p:cNvSpPr txBox="1"/>
            <p:nvPr/>
          </p:nvSpPr>
          <p:spPr>
            <a:xfrm>
              <a:off x="838200" y="3124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Foot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92E662-E8CE-468C-AC53-DC6E9B1A95D8}"/>
                </a:ext>
              </a:extLst>
            </p:cNvPr>
            <p:cNvSpPr txBox="1"/>
            <p:nvPr/>
          </p:nvSpPr>
          <p:spPr>
            <a:xfrm>
              <a:off x="1143000" y="26332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Contact #1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F6421B-CCCA-465A-9E16-6A7048809369}"/>
                </a:ext>
              </a:extLst>
            </p:cNvPr>
            <p:cNvSpPr txBox="1"/>
            <p:nvPr/>
          </p:nvSpPr>
          <p:spPr>
            <a:xfrm>
              <a:off x="1600200" y="1676401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19.05mm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E08376E-3874-4775-B092-5AD22CA0F516}"/>
                </a:ext>
              </a:extLst>
            </p:cNvPr>
            <p:cNvSpPr txBox="1"/>
            <p:nvPr/>
          </p:nvSpPr>
          <p:spPr>
            <a:xfrm>
              <a:off x="2362200" y="14478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Contact #2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349B37-1A46-4ADA-846A-5B24BE728865}"/>
                </a:ext>
              </a:extLst>
            </p:cNvPr>
            <p:cNvSpPr txBox="1"/>
            <p:nvPr/>
          </p:nvSpPr>
          <p:spPr>
            <a:xfrm>
              <a:off x="3026392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Clamp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A167352-16BA-4F89-9B7C-38B17B7667B6}"/>
                </a:ext>
              </a:extLst>
            </p:cNvPr>
            <p:cNvCxnSpPr/>
            <p:nvPr/>
          </p:nvCxnSpPr>
          <p:spPr bwMode="auto">
            <a:xfrm>
              <a:off x="1143000" y="2971800"/>
              <a:ext cx="25310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1040EC-2CCD-4422-940E-6EB79ABA124E}"/>
                </a:ext>
              </a:extLst>
            </p:cNvPr>
            <p:cNvSpPr txBox="1"/>
            <p:nvPr/>
          </p:nvSpPr>
          <p:spPr>
            <a:xfrm>
              <a:off x="2362200" y="2819400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25.4mm</a:t>
              </a:r>
            </a:p>
          </p:txBody>
        </p:sp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F51BEC77-B595-4EC7-AC5E-4E4DE056D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1905000"/>
              <a:ext cx="71612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D97DE56-5C6F-4353-8839-2C3186BB044F}"/>
                </a:ext>
              </a:extLst>
            </p:cNvPr>
            <p:cNvCxnSpPr/>
            <p:nvPr/>
          </p:nvCxnSpPr>
          <p:spPr bwMode="auto">
            <a:xfrm flipV="1">
              <a:off x="1143000" y="1295400"/>
              <a:ext cx="0" cy="1905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A3C9603-F50A-4343-9D7B-BE2A53DAE89D}"/>
                </a:ext>
              </a:extLst>
            </p:cNvPr>
            <p:cNvCxnSpPr/>
            <p:nvPr/>
          </p:nvCxnSpPr>
          <p:spPr bwMode="auto">
            <a:xfrm flipV="1">
              <a:off x="1779896" y="2286000"/>
              <a:ext cx="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AB0C490-651D-473C-B9D6-952B7B6263D8}"/>
                </a:ext>
              </a:extLst>
            </p:cNvPr>
            <p:cNvCxnSpPr/>
            <p:nvPr/>
          </p:nvCxnSpPr>
          <p:spPr bwMode="auto">
            <a:xfrm flipV="1">
              <a:off x="3048000" y="1676400"/>
              <a:ext cx="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276419-B2A1-462B-B9B8-6FE5B64A7875}"/>
                </a:ext>
              </a:extLst>
            </p:cNvPr>
            <p:cNvCxnSpPr/>
            <p:nvPr/>
          </p:nvCxnSpPr>
          <p:spPr bwMode="auto">
            <a:xfrm flipV="1">
              <a:off x="3657600" y="2362200"/>
              <a:ext cx="0" cy="60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7CC4FE0-6B8A-415F-815F-7746E06B6166}"/>
                </a:ext>
              </a:extLst>
            </p:cNvPr>
            <p:cNvCxnSpPr/>
            <p:nvPr/>
          </p:nvCxnSpPr>
          <p:spPr bwMode="auto">
            <a:xfrm flipV="1">
              <a:off x="7821304" y="2209800"/>
              <a:ext cx="0" cy="60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B07B4A3-B768-4EDF-9A00-1E8BBBAC8B25}"/>
                </a:ext>
              </a:extLst>
            </p:cNvPr>
            <p:cNvSpPr txBox="1"/>
            <p:nvPr/>
          </p:nvSpPr>
          <p:spPr>
            <a:xfrm>
              <a:off x="6934200" y="27432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Sensor Point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3D4AC9-5313-495A-A8DF-B8312B985B38}"/>
                </a:ext>
              </a:extLst>
            </p:cNvPr>
            <p:cNvCxnSpPr/>
            <p:nvPr/>
          </p:nvCxnSpPr>
          <p:spPr bwMode="auto">
            <a:xfrm>
              <a:off x="3684896" y="2667000"/>
              <a:ext cx="411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35F0A6D-71D4-4256-853A-7DA521A45B85}"/>
                </a:ext>
              </a:extLst>
            </p:cNvPr>
            <p:cNvSpPr txBox="1"/>
            <p:nvPr/>
          </p:nvSpPr>
          <p:spPr>
            <a:xfrm>
              <a:off x="4953000" y="2514600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41.96mm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B3FE96-FC1F-4F52-A39D-7201F71AA56A}"/>
                </a:ext>
              </a:extLst>
            </p:cNvPr>
            <p:cNvCxnSpPr/>
            <p:nvPr/>
          </p:nvCxnSpPr>
          <p:spPr bwMode="auto">
            <a:xfrm>
              <a:off x="1143000" y="1447800"/>
              <a:ext cx="7086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CF646E-FF13-4C77-8163-2382FF82C5BE}"/>
                </a:ext>
              </a:extLst>
            </p:cNvPr>
            <p:cNvCxnSpPr/>
            <p:nvPr/>
          </p:nvCxnSpPr>
          <p:spPr bwMode="auto">
            <a:xfrm flipV="1">
              <a:off x="8278504" y="1295400"/>
              <a:ext cx="0" cy="1905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CE0553-7153-429B-B78C-C564EB297A46}"/>
                </a:ext>
              </a:extLst>
            </p:cNvPr>
            <p:cNvSpPr txBox="1"/>
            <p:nvPr/>
          </p:nvSpPr>
          <p:spPr>
            <a:xfrm>
              <a:off x="4953000" y="1295400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72mm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291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3D7DAEA-478D-4A7C-A630-AD667EB77BB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Radiant Cantilever Process</a:t>
            </a:r>
            <a:endParaRPr kumimoji="0" lang="en-US" sz="44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77F26B2-BCD7-49A5-8D26-5F3355FD355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19800"/>
            <a:ext cx="7772400" cy="45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Parasitic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capacitance is reduced by a </a:t>
            </a:r>
            <a:r>
              <a:rPr kumimoji="0" lang="en-US" sz="2000" b="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 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bottom electrode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5F6ED9-978E-429C-9AA3-04272A653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7" y="3505200"/>
            <a:ext cx="7161213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AA254517-7F08-4EF3-84D4-1CC30844C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7172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B30E075F-E306-4473-9CB9-E2E72C19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150056"/>
            <a:ext cx="717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32AECC7C-E3D5-4CB1-B578-A5BC3A2F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5457602"/>
            <a:ext cx="7172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D9BCAB-BA05-40E9-A6F4-BBB23293C537}"/>
              </a:ext>
            </a:extLst>
          </p:cNvPr>
          <p:cNvCxnSpPr/>
          <p:nvPr/>
        </p:nvCxnSpPr>
        <p:spPr bwMode="auto">
          <a:xfrm>
            <a:off x="8409296" y="3581400"/>
            <a:ext cx="0" cy="2362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med"/>
          </a:ln>
          <a:effectLst/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D9BB6-5944-4DB3-92E5-655E2FE546C9}"/>
              </a:ext>
            </a:extLst>
          </p:cNvPr>
          <p:cNvGrpSpPr/>
          <p:nvPr/>
        </p:nvGrpSpPr>
        <p:grpSpPr>
          <a:xfrm>
            <a:off x="762000" y="1143000"/>
            <a:ext cx="7466013" cy="2167354"/>
            <a:chOff x="838200" y="1295400"/>
            <a:chExt cx="7466013" cy="2167354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D304E18-E06B-47E8-9308-C0A655A10CC8}"/>
                </a:ext>
              </a:extLst>
            </p:cNvPr>
            <p:cNvCxnSpPr/>
            <p:nvPr/>
          </p:nvCxnSpPr>
          <p:spPr bwMode="auto">
            <a:xfrm>
              <a:off x="1143000" y="1828800"/>
              <a:ext cx="19050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9E3FC4-A1EC-4377-9C24-1318C159F2F1}"/>
                </a:ext>
              </a:extLst>
            </p:cNvPr>
            <p:cNvSpPr txBox="1"/>
            <p:nvPr/>
          </p:nvSpPr>
          <p:spPr>
            <a:xfrm>
              <a:off x="838200" y="2362200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6.35mm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04DD1-697A-4771-B954-B1F4C2CC44BE}"/>
                </a:ext>
              </a:extLst>
            </p:cNvPr>
            <p:cNvSpPr txBox="1"/>
            <p:nvPr/>
          </p:nvSpPr>
          <p:spPr>
            <a:xfrm>
              <a:off x="838200" y="31242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Foot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EA9CAF-12B2-4F32-89D9-74CF893BB688}"/>
                </a:ext>
              </a:extLst>
            </p:cNvPr>
            <p:cNvSpPr txBox="1"/>
            <p:nvPr/>
          </p:nvSpPr>
          <p:spPr>
            <a:xfrm>
              <a:off x="1143000" y="26332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 Contact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9CA805-C649-4CB6-B393-FE893F0A7D90}"/>
                </a:ext>
              </a:extLst>
            </p:cNvPr>
            <p:cNvSpPr txBox="1"/>
            <p:nvPr/>
          </p:nvSpPr>
          <p:spPr>
            <a:xfrm>
              <a:off x="1600200" y="1676401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19.05mm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7FEF99-5686-42CD-8B51-3D9B1CD2ED59}"/>
                </a:ext>
              </a:extLst>
            </p:cNvPr>
            <p:cNvSpPr txBox="1"/>
            <p:nvPr/>
          </p:nvSpPr>
          <p:spPr>
            <a:xfrm>
              <a:off x="2362200" y="14478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TE Contact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E14808-2058-49CE-9083-FAE68F7757DC}"/>
                </a:ext>
              </a:extLst>
            </p:cNvPr>
            <p:cNvSpPr txBox="1"/>
            <p:nvPr/>
          </p:nvSpPr>
          <p:spPr>
            <a:xfrm>
              <a:off x="3026392" y="2938046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Clamp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36EAAFF-3C56-49C7-B495-63AF18A456CE}"/>
                </a:ext>
              </a:extLst>
            </p:cNvPr>
            <p:cNvCxnSpPr/>
            <p:nvPr/>
          </p:nvCxnSpPr>
          <p:spPr bwMode="auto">
            <a:xfrm>
              <a:off x="1143000" y="2971800"/>
              <a:ext cx="253109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6DB4664-CC49-4E82-B7F1-B7E35B93C7FE}"/>
                </a:ext>
              </a:extLst>
            </p:cNvPr>
            <p:cNvSpPr txBox="1"/>
            <p:nvPr/>
          </p:nvSpPr>
          <p:spPr>
            <a:xfrm>
              <a:off x="2362200" y="2819400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25.4mm</a:t>
              </a:r>
            </a:p>
          </p:txBody>
        </p:sp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B6D0C254-F5F1-45D9-AF86-EC89866A37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1905000"/>
              <a:ext cx="71612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195AB5-C234-4AA3-9FC0-90A9965CD165}"/>
                </a:ext>
              </a:extLst>
            </p:cNvPr>
            <p:cNvCxnSpPr/>
            <p:nvPr/>
          </p:nvCxnSpPr>
          <p:spPr bwMode="auto">
            <a:xfrm flipV="1">
              <a:off x="1143000" y="1295400"/>
              <a:ext cx="0" cy="1905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D4830BD-94A0-4AFF-A5A3-36B4A751B581}"/>
                </a:ext>
              </a:extLst>
            </p:cNvPr>
            <p:cNvCxnSpPr/>
            <p:nvPr/>
          </p:nvCxnSpPr>
          <p:spPr bwMode="auto">
            <a:xfrm flipV="1">
              <a:off x="1779896" y="2286000"/>
              <a:ext cx="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32A972D-CDDB-4288-A1DF-444BDE77DF15}"/>
                </a:ext>
              </a:extLst>
            </p:cNvPr>
            <p:cNvCxnSpPr/>
            <p:nvPr/>
          </p:nvCxnSpPr>
          <p:spPr bwMode="auto">
            <a:xfrm flipV="1">
              <a:off x="3048000" y="1676400"/>
              <a:ext cx="0" cy="381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DF1BB4-2F0F-4958-8FA4-2344D4260C95}"/>
                </a:ext>
              </a:extLst>
            </p:cNvPr>
            <p:cNvCxnSpPr/>
            <p:nvPr/>
          </p:nvCxnSpPr>
          <p:spPr bwMode="auto">
            <a:xfrm flipV="1">
              <a:off x="3657600" y="2362200"/>
              <a:ext cx="0" cy="60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08DD027-CA29-46A7-8B04-A013EF8480C4}"/>
                </a:ext>
              </a:extLst>
            </p:cNvPr>
            <p:cNvCxnSpPr/>
            <p:nvPr/>
          </p:nvCxnSpPr>
          <p:spPr bwMode="auto">
            <a:xfrm flipV="1">
              <a:off x="7821304" y="2209800"/>
              <a:ext cx="0" cy="6096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CFE6FE-BD78-4D58-970D-5F543CFBA841}"/>
                </a:ext>
              </a:extLst>
            </p:cNvPr>
            <p:cNvSpPr txBox="1"/>
            <p:nvPr/>
          </p:nvSpPr>
          <p:spPr>
            <a:xfrm>
              <a:off x="6934200" y="27432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Sensor Point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3A5B087-354C-41B5-B87E-581C831BFEA9}"/>
                </a:ext>
              </a:extLst>
            </p:cNvPr>
            <p:cNvCxnSpPr/>
            <p:nvPr/>
          </p:nvCxnSpPr>
          <p:spPr bwMode="auto">
            <a:xfrm>
              <a:off x="3684896" y="2667000"/>
              <a:ext cx="4114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DA7D1F-151B-4F01-AF9A-859D1F012D43}"/>
                </a:ext>
              </a:extLst>
            </p:cNvPr>
            <p:cNvSpPr txBox="1"/>
            <p:nvPr/>
          </p:nvSpPr>
          <p:spPr>
            <a:xfrm>
              <a:off x="4953000" y="2514600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41.96mm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CF3C492-33E3-4781-A039-C90555C39ABD}"/>
                </a:ext>
              </a:extLst>
            </p:cNvPr>
            <p:cNvCxnSpPr/>
            <p:nvPr/>
          </p:nvCxnSpPr>
          <p:spPr bwMode="auto">
            <a:xfrm>
              <a:off x="1143000" y="1447800"/>
              <a:ext cx="7086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AF6C302-97FA-4DDA-9933-96631AD9A299}"/>
                </a:ext>
              </a:extLst>
            </p:cNvPr>
            <p:cNvCxnSpPr/>
            <p:nvPr/>
          </p:nvCxnSpPr>
          <p:spPr bwMode="auto">
            <a:xfrm flipV="1">
              <a:off x="8278504" y="1295400"/>
              <a:ext cx="0" cy="19050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D77A9BC-8AA9-4ACD-BBB5-B0B719D6F31E}"/>
                </a:ext>
              </a:extLst>
            </p:cNvPr>
            <p:cNvSpPr txBox="1"/>
            <p:nvPr/>
          </p:nvSpPr>
          <p:spPr>
            <a:xfrm>
              <a:off x="4953000" y="1295400"/>
              <a:ext cx="8382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72mm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D8A2389-7182-4250-AE6C-6F804D81F311}"/>
              </a:ext>
            </a:extLst>
          </p:cNvPr>
          <p:cNvCxnSpPr/>
          <p:nvPr/>
        </p:nvCxnSpPr>
        <p:spPr bwMode="auto">
          <a:xfrm>
            <a:off x="609600" y="3352800"/>
            <a:ext cx="792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C19BEB5-F746-482F-961F-73C859B0EF21}"/>
              </a:ext>
            </a:extLst>
          </p:cNvPr>
          <p:cNvSpPr txBox="1"/>
          <p:nvPr/>
        </p:nvSpPr>
        <p:spPr>
          <a:xfrm>
            <a:off x="457200" y="36576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01519DE-76A0-43E2-89D8-BC2809E36791}"/>
              </a:ext>
            </a:extLst>
          </p:cNvPr>
          <p:cNvSpPr txBox="1"/>
          <p:nvPr/>
        </p:nvSpPr>
        <p:spPr>
          <a:xfrm>
            <a:off x="457200" y="4239904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A887005-06F6-4EBA-9032-D6021D52DC08}"/>
              </a:ext>
            </a:extLst>
          </p:cNvPr>
          <p:cNvSpPr txBox="1"/>
          <p:nvPr/>
        </p:nvSpPr>
        <p:spPr>
          <a:xfrm>
            <a:off x="457200" y="4919246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540AFC-464D-448B-94FD-7CB047882A04}"/>
              </a:ext>
            </a:extLst>
          </p:cNvPr>
          <p:cNvSpPr txBox="1"/>
          <p:nvPr/>
        </p:nvSpPr>
        <p:spPr>
          <a:xfrm>
            <a:off x="457200" y="5423848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FE</a:t>
            </a:r>
          </a:p>
          <a:p>
            <a:pPr algn="ctr"/>
            <a:r>
              <a:rPr lang="en-US" sz="1600" dirty="0"/>
              <a:t>Etch</a:t>
            </a:r>
          </a:p>
        </p:txBody>
      </p:sp>
    </p:spTree>
    <p:extLst>
      <p:ext uri="{BB962C8B-B14F-4D97-AF65-F5344CB8AC3E}">
        <p14:creationId xmlns:p14="http://schemas.microsoft.com/office/powerpoint/2010/main" val="839395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F8A2A3-42B0-4C70-982C-EA6083199DF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Cantilever Wafer Mask</a:t>
            </a:r>
            <a:endParaRPr kumimoji="0" lang="en-US" sz="44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2809E07-F40B-409F-8E4E-D12454C4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66800"/>
            <a:ext cx="52482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80F64B-DB3B-4417-9BD1-424C82DB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4384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000" kern="0" noProof="0" dirty="0">
                <a:latin typeface="+mn-lt"/>
              </a:rPr>
              <a:t>Each wafer is diced or sawed to the proper widths &amp; lengths to </a:t>
            </a:r>
            <a:r>
              <a:rPr lang="en-US" sz="2000" kern="0" dirty="0">
                <a:latin typeface="+mn-lt"/>
              </a:rPr>
              <a:t>release </a:t>
            </a:r>
            <a:r>
              <a:rPr lang="en-US" sz="2000" kern="0" noProof="0" dirty="0">
                <a:latin typeface="+mn-lt"/>
              </a:rPr>
              <a:t>the cantilevers.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462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803BC8-5470-4916-87FA-A8B52B50EFE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Classic Curve</a:t>
            </a:r>
            <a:endParaRPr kumimoji="0" lang="en-US" sz="44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A56197-078D-482F-A5B1-2B8051C26DD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5715000"/>
            <a:ext cx="7772400" cy="914400"/>
          </a:xfrm>
          <a:prstGeom prst="rect">
            <a:avLst/>
          </a:prstGeom>
        </p:spPr>
        <p:txBody>
          <a:bodyPr/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800" kern="0" baseline="0" dirty="0">
                <a:latin typeface="+mn-lt"/>
              </a:rPr>
              <a:t>Since </a:t>
            </a:r>
            <a:r>
              <a:rPr lang="en-US" sz="1800" i="1" kern="0" baseline="0" dirty="0">
                <a:solidFill>
                  <a:srgbClr val="0000FF"/>
                </a:solidFill>
                <a:latin typeface="+mn-lt"/>
                <a:sym typeface="Symbol"/>
              </a:rPr>
              <a:t> = kVd</a:t>
            </a:r>
            <a:r>
              <a:rPr lang="en-US" sz="1800" i="1" kern="0" baseline="-25000" dirty="0">
                <a:solidFill>
                  <a:srgbClr val="0000FF"/>
                </a:solidFill>
                <a:latin typeface="+mn-lt"/>
                <a:sym typeface="Symbol"/>
              </a:rPr>
              <a:t>31</a:t>
            </a:r>
            <a:r>
              <a:rPr lang="en-US" sz="1800" i="1" kern="0" dirty="0">
                <a:latin typeface="+mn-lt"/>
                <a:sym typeface="Symbol"/>
              </a:rPr>
              <a:t>, </a:t>
            </a:r>
            <a:r>
              <a:rPr lang="en-US" sz="1800" kern="0" dirty="0">
                <a:latin typeface="+mn-lt"/>
                <a:sym typeface="Symbol"/>
              </a:rPr>
              <a:t>the butterfly loop has the same shape as the film piezoelectric response but scaled up by the cantilever’s mechanical amplification factor </a:t>
            </a:r>
            <a:r>
              <a:rPr lang="en-US" sz="1800" i="1" kern="0" dirty="0">
                <a:latin typeface="+mn-lt"/>
                <a:sym typeface="Symbol"/>
              </a:rPr>
              <a:t>k</a:t>
            </a:r>
            <a:r>
              <a:rPr lang="en-US" sz="1800" kern="0" dirty="0">
                <a:latin typeface="+mn-lt"/>
                <a:sym typeface="Symbol"/>
              </a:rPr>
              <a:t>.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0D350EE-F5CF-420C-9892-3586F479D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6D6F6C-7285-44E8-9481-39A39C13E4F7}"/>
              </a:ext>
            </a:extLst>
          </p:cNvPr>
          <p:cNvSpPr txBox="1"/>
          <p:nvPr/>
        </p:nvSpPr>
        <p:spPr>
          <a:xfrm>
            <a:off x="3962400" y="3581400"/>
            <a:ext cx="14478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kern="0" dirty="0">
                <a:sym typeface="Symbol"/>
              </a:rPr>
              <a:t> = kVd</a:t>
            </a:r>
            <a:r>
              <a:rPr lang="en-US" i="1" kern="0" baseline="-25000" dirty="0">
                <a:sym typeface="Symbol"/>
              </a:rPr>
              <a:t>31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0C524-5A27-49CC-83CE-0AD1D87B86FD}"/>
              </a:ext>
            </a:extLst>
          </p:cNvPr>
          <p:cNvSpPr txBox="1"/>
          <p:nvPr/>
        </p:nvSpPr>
        <p:spPr>
          <a:xfrm>
            <a:off x="1981200" y="1752600"/>
            <a:ext cx="1713345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kern="0" dirty="0"/>
              <a:t>Polarization &amp; tip displacement are captured in parallel.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0484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5D2157D-7EBA-4449-8FE2-5B173D852A7E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</a:t>
            </a:r>
            <a:r>
              <a:rPr lang="en-US" sz="4400" i="1" kern="0" baseline="-2500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31</a:t>
            </a: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vs Thickness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9BC9477-C517-4690-8B8B-084FD373E913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5486400"/>
            <a:ext cx="7772400" cy="914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goes down as the voltage increases because of the paraelectric effect on polarization. 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81CC1DA9-7D0B-4A00-B460-AF2103C6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447800"/>
            <a:ext cx="40195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622646-2B7B-4EE8-839E-3EF38B9F8120}"/>
              </a:ext>
            </a:extLst>
          </p:cNvPr>
          <p:cNvSpPr/>
          <p:nvPr/>
        </p:nvSpPr>
        <p:spPr bwMode="auto">
          <a:xfrm>
            <a:off x="4707308" y="2971800"/>
            <a:ext cx="1524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F464E5E-D6B8-4092-94A0-77059167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447800"/>
            <a:ext cx="3895725" cy="353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588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8A6A5C0-6E08-4E91-9C3B-C3588F8E3A8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572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Displacement vs Voltage</a:t>
            </a:r>
            <a:endParaRPr kumimoji="0" lang="en-US" sz="44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15B788-4937-4624-BEBA-BBA0811028A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5715000"/>
            <a:ext cx="7772400" cy="685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kern="0" dirty="0">
                <a:latin typeface="+mn-lt"/>
              </a:rPr>
              <a:t>0.5</a:t>
            </a:r>
            <a:r>
              <a:rPr lang="en-US" sz="2000" kern="0" dirty="0">
                <a:latin typeface="+mn-lt"/>
                <a:sym typeface="Symbol"/>
              </a:rPr>
              <a:t>m 52/48 in 0.25V steps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DC6DF3-B1B2-40CE-AFE5-0D5BAD23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8334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1984247-EB33-4B0B-A299-6AE44B4413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572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Composition Comparison</a:t>
            </a:r>
            <a:endParaRPr kumimoji="0" lang="en-US" sz="4400" b="0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B1D349-2F23-4EE5-B4E5-98C4329294B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6019800"/>
            <a:ext cx="7772400" cy="457200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ct val="20000"/>
              </a:spcBef>
              <a:defRPr/>
            </a:pPr>
            <a:r>
              <a:rPr lang="en-US" sz="1800" kern="0" dirty="0">
                <a:latin typeface="+mn-lt"/>
              </a:rPr>
              <a:t>Three compositions with identical cantilever </a:t>
            </a:r>
            <a:r>
              <a:rPr lang="en-US" sz="1800" kern="0" dirty="0"/>
              <a:t>and capacitor </a:t>
            </a:r>
            <a:r>
              <a:rPr lang="en-US" sz="1800" kern="0" dirty="0">
                <a:latin typeface="+mn-lt"/>
              </a:rPr>
              <a:t>geometries.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A556E6-E823-40C0-A491-73C862BB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A7B5A5-C7C4-46BD-B780-903C8CA3824E}"/>
              </a:ext>
            </a:extLst>
          </p:cNvPr>
          <p:cNvSpPr txBox="1"/>
          <p:nvPr/>
        </p:nvSpPr>
        <p:spPr>
          <a:xfrm>
            <a:off x="4800600" y="2133600"/>
            <a:ext cx="1905000" cy="30777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52/48 PZT = 20.8 C/m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111A0-0B85-4971-9CD9-7C1520498C6C}"/>
              </a:ext>
            </a:extLst>
          </p:cNvPr>
          <p:cNvSpPr txBox="1"/>
          <p:nvPr/>
        </p:nvSpPr>
        <p:spPr>
          <a:xfrm>
            <a:off x="6705600" y="3733800"/>
            <a:ext cx="21336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4/20/80 PNZT = 12.5 C/m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660B5-F867-43C8-9E4E-E1B232D718ED}"/>
              </a:ext>
            </a:extLst>
          </p:cNvPr>
          <p:cNvSpPr txBox="1"/>
          <p:nvPr/>
        </p:nvSpPr>
        <p:spPr>
          <a:xfrm>
            <a:off x="6983104" y="2470679"/>
            <a:ext cx="2133600" cy="30777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4/20/80 PLZT = 16.1 C/m</a:t>
            </a:r>
            <a:r>
              <a:rPr lang="en-US" sz="1400" baseline="30000" dirty="0"/>
              <a:t>2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887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296140"/>
            <a:ext cx="7772400" cy="525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1" indent="-514350" algn="just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2800" kern="0" baseline="0" dirty="0">
                <a:latin typeface="+mn-lt"/>
              </a:rPr>
              <a:t>Definition of piezoelectric coefficients, what can be measured, and what cannot.</a:t>
            </a:r>
          </a:p>
          <a:p>
            <a:pPr marL="514350" lvl="1" indent="-514350" algn="just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2800" kern="0" dirty="0">
                <a:latin typeface="+mn-lt"/>
              </a:rPr>
              <a:t>Measuring </a:t>
            </a:r>
            <a:r>
              <a:rPr lang="en-US" sz="2800" b="1" i="1" kern="0" dirty="0">
                <a:latin typeface="+mn-lt"/>
              </a:rPr>
              <a:t>d</a:t>
            </a:r>
            <a:r>
              <a:rPr lang="en-US" sz="2800" b="1" i="1" kern="0" baseline="-25000" dirty="0">
                <a:latin typeface="+mn-lt"/>
              </a:rPr>
              <a:t>33</a:t>
            </a:r>
            <a:r>
              <a:rPr lang="en-US" sz="2800" kern="0" dirty="0">
                <a:latin typeface="+mn-lt"/>
              </a:rPr>
              <a:t> of thin piezoelectric films</a:t>
            </a:r>
            <a:endParaRPr lang="en-US" sz="2800" kern="0" baseline="0" dirty="0">
              <a:latin typeface="+mn-lt"/>
            </a:endParaRPr>
          </a:p>
          <a:p>
            <a:pPr marL="514350" lvl="1" indent="-514350" algn="just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2800" kern="0" dirty="0"/>
              <a:t>Measuring </a:t>
            </a:r>
            <a:r>
              <a:rPr lang="en-US" sz="2800" b="1" i="1" kern="0" dirty="0"/>
              <a:t>e</a:t>
            </a:r>
            <a:r>
              <a:rPr lang="en-US" sz="2800" b="1" i="1" kern="0" baseline="-25000" dirty="0"/>
              <a:t>31</a:t>
            </a:r>
            <a:r>
              <a:rPr lang="en-US" sz="2800" kern="0" dirty="0"/>
              <a:t> of thin piezoelectric films</a:t>
            </a:r>
          </a:p>
          <a:p>
            <a:pPr marL="514350" lvl="1" indent="-514350" algn="just"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  <a:defRPr/>
            </a:pPr>
            <a:r>
              <a:rPr lang="en-US" sz="2800" kern="0" dirty="0">
                <a:latin typeface="+mn-lt"/>
              </a:rPr>
              <a:t>Recommended procedures for control of piezoelectric properties in process.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2073650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>
            <a:extLst>
              <a:ext uri="{FF2B5EF4-FFF2-40B4-BE49-F238E27FC236}">
                <a16:creationId xmlns:a16="http://schemas.microsoft.com/office/drawing/2014/main" id="{19EBF5B1-8717-436D-A398-C75127F9B732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chemeClr val="accent2"/>
                </a:solidFill>
              </a:rPr>
              <a:t>Example Test</a:t>
            </a:r>
            <a:endParaRPr lang="en-US" kern="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828CFFE-4727-4436-B1DA-5EE570786A94}"/>
              </a:ext>
            </a:extLst>
          </p:cNvPr>
          <p:cNvSpPr txBox="1">
            <a:spLocks/>
          </p:cNvSpPr>
          <p:nvPr/>
        </p:nvSpPr>
        <p:spPr>
          <a:xfrm>
            <a:off x="647700" y="973602"/>
            <a:ext cx="7848600" cy="100759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i="1" kern="0" noProof="0" dirty="0">
              <a:latin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A03DE6-E055-4EB4-9B65-C7DB19E48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124" y="1676400"/>
            <a:ext cx="4648200" cy="458538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7B567CA-74E4-4B53-8D00-949402C9986A}"/>
              </a:ext>
            </a:extLst>
          </p:cNvPr>
          <p:cNvSpPr txBox="1"/>
          <p:nvPr/>
        </p:nvSpPr>
        <p:spPr>
          <a:xfrm>
            <a:off x="685800" y="1752600"/>
            <a:ext cx="28453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PROPOSAL:  </a:t>
            </a:r>
          </a:p>
          <a:p>
            <a:pPr algn="just"/>
            <a:r>
              <a:rPr lang="en-US" sz="2000" dirty="0"/>
              <a:t>Build a series of </a:t>
            </a:r>
            <a:r>
              <a:rPr lang="en-US" sz="2000" b="1" i="1" dirty="0"/>
              <a:t>e</a:t>
            </a:r>
            <a:r>
              <a:rPr lang="en-US" sz="2000" b="1" i="1" baseline="-25000" dirty="0"/>
              <a:t>31</a:t>
            </a:r>
            <a:r>
              <a:rPr lang="en-US" sz="2000" b="1" dirty="0"/>
              <a:t> </a:t>
            </a:r>
            <a:r>
              <a:rPr lang="en-US" sz="2000" dirty="0"/>
              <a:t>cantilevers on the same wafer having </a:t>
            </a:r>
            <a:r>
              <a:rPr lang="en-US" sz="2000" i="1" dirty="0"/>
              <a:t>a range of actuator capacitor widths</a:t>
            </a:r>
            <a:r>
              <a:rPr lang="en-US" sz="2000" dirty="0"/>
              <a:t> for </a:t>
            </a:r>
            <a:r>
              <a:rPr lang="en-US" sz="2000" i="1" dirty="0"/>
              <a:t>a fixed cantilever width.</a:t>
            </a:r>
          </a:p>
          <a:p>
            <a:pPr algn="just"/>
            <a:endParaRPr lang="en-US" sz="2000" i="1" dirty="0"/>
          </a:p>
          <a:p>
            <a:pPr algn="just"/>
            <a:r>
              <a:rPr lang="en-US" sz="2000" dirty="0"/>
              <a:t>Measure and compare </a:t>
            </a:r>
            <a:r>
              <a:rPr lang="en-US" sz="2000" b="1" i="1" dirty="0"/>
              <a:t>e</a:t>
            </a:r>
            <a:r>
              <a:rPr lang="en-US" sz="2000" b="1" i="1" baseline="-25000" dirty="0"/>
              <a:t>31</a:t>
            </a:r>
            <a:r>
              <a:rPr lang="en-US" sz="2000" i="1" dirty="0"/>
              <a:t> </a:t>
            </a:r>
            <a:r>
              <a:rPr lang="en-US" sz="2000" dirty="0"/>
              <a:t>coefficients for all cantilevers.  </a:t>
            </a:r>
          </a:p>
        </p:txBody>
      </p:sp>
    </p:spTree>
    <p:extLst>
      <p:ext uri="{BB962C8B-B14F-4D97-AF65-F5344CB8AC3E}">
        <p14:creationId xmlns:p14="http://schemas.microsoft.com/office/powerpoint/2010/main" val="2965906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D71BF18-8940-4ECE-8396-7F4E19EDCE64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kern="0" dirty="0">
                <a:solidFill>
                  <a:schemeClr val="accent2"/>
                </a:solidFill>
              </a:rPr>
              <a:t>Samples</a:t>
            </a:r>
            <a:endParaRPr lang="en-US" kern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9BB452C-32EB-4566-ADF8-6C895FCA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19200"/>
            <a:ext cx="5486400" cy="51025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70A7C73-2A29-4203-8F79-FA01DD79E00E}"/>
              </a:ext>
            </a:extLst>
          </p:cNvPr>
          <p:cNvSpPr txBox="1"/>
          <p:nvPr/>
        </p:nvSpPr>
        <p:spPr>
          <a:xfrm>
            <a:off x="624396" y="1219940"/>
            <a:ext cx="21950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/>
              <a:t>Five of the 12 cantilevers are shown starting with the 4500µm width at the bottom of the image.</a:t>
            </a:r>
          </a:p>
          <a:p>
            <a:pPr algn="r"/>
            <a:endParaRPr lang="en-US" sz="1800" i="1" dirty="0">
              <a:solidFill>
                <a:srgbClr val="0000FF"/>
              </a:solidFill>
            </a:endParaRPr>
          </a:p>
          <a:p>
            <a:pPr algn="just"/>
            <a:r>
              <a:rPr lang="en-US" sz="1800" dirty="0"/>
              <a:t>The top electrode widths varied from 4500µm down to 100µm in 12 steps.  Otherwise the cantilevers are identical.  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US" sz="1800" i="1" dirty="0">
                <a:solidFill>
                  <a:srgbClr val="0000FF"/>
                </a:solidFill>
              </a:rPr>
              <a:t>2µm-thick 52/48 PZT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72117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>
            <a:extLst>
              <a:ext uri="{FF2B5EF4-FFF2-40B4-BE49-F238E27FC236}">
                <a16:creationId xmlns:a16="http://schemas.microsoft.com/office/drawing/2014/main" id="{6D6E5B1B-0716-4FC6-945B-E13F80309BC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416256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Test Procedure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30C72D5-F8CC-4988-8961-27447FE52604}"/>
              </a:ext>
            </a:extLst>
          </p:cNvPr>
          <p:cNvSpPr txBox="1"/>
          <p:nvPr/>
        </p:nvSpPr>
        <p:spPr>
          <a:xfrm>
            <a:off x="22860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1C844E53-5AFD-46C6-ABA8-0840952D4CDD}"/>
              </a:ext>
            </a:extLst>
          </p:cNvPr>
          <p:cNvSpPr txBox="1">
            <a:spLocks/>
          </p:cNvSpPr>
          <p:nvPr/>
        </p:nvSpPr>
        <p:spPr>
          <a:xfrm>
            <a:off x="609600" y="1371600"/>
            <a:ext cx="79248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>
              <a:spcBef>
                <a:spcPts val="600"/>
              </a:spcBef>
              <a:spcAft>
                <a:spcPts val="0"/>
              </a:spcAft>
            </a:pPr>
            <a:r>
              <a:rPr lang="en-US" sz="2000" dirty="0">
                <a:latin typeface="+mn-lt"/>
              </a:rPr>
              <a:t>The following tests were executed in the same order on each cantilever from within a Vision Test Definition </a:t>
            </a:r>
            <a:r>
              <a:rPr lang="en-US" sz="2000" i="1" dirty="0">
                <a:latin typeface="+mn-lt"/>
              </a:rPr>
              <a:t>to ensure identical histories</a:t>
            </a:r>
            <a:r>
              <a:rPr lang="en-US" sz="2000" dirty="0">
                <a:latin typeface="+mn-lt"/>
              </a:rPr>
              <a:t>.  </a:t>
            </a:r>
          </a:p>
          <a:p>
            <a:pPr marL="684213" lvl="1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+mn-lt"/>
              </a:rPr>
              <a:t>Virgin 40V bipolar  hysteresis.  </a:t>
            </a:r>
            <a:r>
              <a:rPr lang="en-US" sz="1600" dirty="0">
                <a:latin typeface="+mn-lt"/>
              </a:rPr>
              <a:t>(</a:t>
            </a:r>
            <a:r>
              <a:rPr lang="en-US" sz="1600" i="1" dirty="0">
                <a:latin typeface="+mn-lt"/>
              </a:rPr>
              <a:t>Each cantilever was untouched at the start</a:t>
            </a:r>
            <a:r>
              <a:rPr lang="en-US" sz="1600" dirty="0">
                <a:latin typeface="+mn-lt"/>
              </a:rPr>
              <a:t>.)</a:t>
            </a:r>
          </a:p>
          <a:p>
            <a:pPr marL="684213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noProof="0" dirty="0">
                <a:latin typeface="+mn-lt"/>
              </a:rPr>
              <a:t>40V Remanent Hysteresis Task.</a:t>
            </a:r>
          </a:p>
          <a:p>
            <a:pPr marL="684213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latin typeface="+mn-lt"/>
              </a:rPr>
              <a:t>40V monopolar hysteresis w/ switching &amp; non-switching half loops.</a:t>
            </a:r>
          </a:p>
          <a:p>
            <a:pPr marL="684213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latin typeface="+mn-lt"/>
              </a:rPr>
              <a:t>40V monopolar hysteresis with only non-switching half loops.</a:t>
            </a:r>
          </a:p>
          <a:p>
            <a:pPr marL="684213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latin typeface="+mn-lt"/>
              </a:rPr>
              <a:t>Single 5V monopolar hysteresis.</a:t>
            </a:r>
          </a:p>
          <a:p>
            <a:pPr marL="684213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latin typeface="+mn-lt"/>
              </a:rPr>
              <a:t>5V monopolar hysteresis averaged 16 times.</a:t>
            </a:r>
          </a:p>
          <a:p>
            <a:pPr marL="684213" lvl="1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kern="0" dirty="0">
                <a:latin typeface="+mn-lt"/>
              </a:rPr>
              <a:t>Other loops using </a:t>
            </a:r>
            <a:r>
              <a:rPr lang="en-US" sz="2000" kern="0" dirty="0" err="1">
                <a:latin typeface="+mn-lt"/>
              </a:rPr>
              <a:t>ratio’d</a:t>
            </a:r>
            <a:r>
              <a:rPr lang="en-US" sz="2000" kern="0" dirty="0">
                <a:latin typeface="+mn-lt"/>
              </a:rPr>
              <a:t> voltages or constant displacement conditions.</a:t>
            </a:r>
          </a:p>
          <a:p>
            <a:pPr marL="0" lvl="1">
              <a:spcBef>
                <a:spcPts val="1200"/>
              </a:spcBef>
              <a:spcAft>
                <a:spcPts val="0"/>
              </a:spcAft>
            </a:pPr>
            <a:r>
              <a:rPr lang="en-US" sz="2000" kern="0" dirty="0">
                <a:latin typeface="+mn-lt"/>
              </a:rPr>
              <a:t>The averaged 5V monopolar actuator displacements were used to calculate </a:t>
            </a:r>
            <a:r>
              <a:rPr lang="en-US" sz="2000" b="1" i="1" kern="0" dirty="0">
                <a:latin typeface="+mn-lt"/>
              </a:rPr>
              <a:t>e</a:t>
            </a:r>
            <a:r>
              <a:rPr lang="en-US" sz="2000" b="1" i="1" kern="0" baseline="-25000" dirty="0">
                <a:latin typeface="+mn-lt"/>
              </a:rPr>
              <a:t>31</a:t>
            </a:r>
            <a:r>
              <a:rPr lang="en-US" sz="2000" kern="0" dirty="0">
                <a:latin typeface="+mn-lt"/>
              </a:rPr>
              <a:t>.  The 5V amplitude was selected so that the widest cantilever would produce a displacement within the best sensitivity range of the photonic sensor.  The narrowest electrodes required averaging.  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</a:pPr>
            <a:endParaRPr lang="en-US" sz="2000" kern="0" dirty="0">
              <a:latin typeface="+mn-lt"/>
            </a:endParaRPr>
          </a:p>
          <a:p>
            <a:pPr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0" dirty="0">
              <a:latin typeface="+mn-lt"/>
            </a:endParaRPr>
          </a:p>
          <a:p>
            <a:pPr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0" noProof="0" dirty="0">
              <a:latin typeface="+mn-lt"/>
            </a:endParaRPr>
          </a:p>
          <a:p>
            <a:pPr lvl="1" indent="-4572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kern="0" noProof="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037130-682A-4236-9763-E0B0649F4DC4}"/>
              </a:ext>
            </a:extLst>
          </p:cNvPr>
          <p:cNvSpPr/>
          <p:nvPr/>
        </p:nvSpPr>
        <p:spPr bwMode="auto">
          <a:xfrm>
            <a:off x="1304278" y="4105922"/>
            <a:ext cx="4715522" cy="304800"/>
          </a:xfrm>
          <a:prstGeom prst="rect">
            <a:avLst/>
          </a:prstGeom>
          <a:noFill/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33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202D67-8087-4035-8CD6-830750BDD1E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Sample Response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7C35D-7081-495E-87FD-174A4EDC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237538"/>
            <a:ext cx="4575312" cy="3204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B2BD84-D8F3-41D8-BAC7-6B9669AFA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79122"/>
            <a:ext cx="4575312" cy="32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399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>
            <a:extLst>
              <a:ext uri="{FF2B5EF4-FFF2-40B4-BE49-F238E27FC236}">
                <a16:creationId xmlns:a16="http://schemas.microsoft.com/office/drawing/2014/main" id="{213135B0-DEA1-42BE-A00B-C524AB3326B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5V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4C53D2-CD59-4ED1-977B-A8F0D3CC48A1}"/>
              </a:ext>
            </a:extLst>
          </p:cNvPr>
          <p:cNvSpPr txBox="1"/>
          <p:nvPr/>
        </p:nvSpPr>
        <p:spPr>
          <a:xfrm>
            <a:off x="22860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0036F-3E4E-4538-919F-B5933702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532" y="914400"/>
            <a:ext cx="4500068" cy="320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1CA326-B191-4F9B-ADE1-FB5896773F64}"/>
              </a:ext>
            </a:extLst>
          </p:cNvPr>
          <p:cNvSpPr txBox="1"/>
          <p:nvPr/>
        </p:nvSpPr>
        <p:spPr>
          <a:xfrm>
            <a:off x="1447800" y="1309807"/>
            <a:ext cx="2514600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Systematic variation in </a:t>
            </a:r>
            <a:r>
              <a:rPr lang="en-US" sz="1400" b="1" i="1" dirty="0"/>
              <a:t>e</a:t>
            </a:r>
            <a:r>
              <a:rPr lang="en-US" sz="1400" b="1" i="1" baseline="-25000" dirty="0"/>
              <a:t>31</a:t>
            </a:r>
            <a:r>
              <a:rPr lang="en-US" sz="1400" i="1" dirty="0"/>
              <a:t> </a:t>
            </a:r>
            <a:r>
              <a:rPr lang="en-US" sz="1400" dirty="0"/>
              <a:t>due to variance vertically top-to-bottom across wafer vs position of each cantilever on the wafer.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5EEC717-FE25-4184-91EC-CC5AA4179DCA}"/>
              </a:ext>
            </a:extLst>
          </p:cNvPr>
          <p:cNvSpPr/>
          <p:nvPr/>
        </p:nvSpPr>
        <p:spPr bwMode="auto">
          <a:xfrm>
            <a:off x="4021584" y="1802167"/>
            <a:ext cx="1660125" cy="1624614"/>
          </a:xfrm>
          <a:custGeom>
            <a:avLst/>
            <a:gdLst>
              <a:gd name="connsiteX0" fmla="*/ 0 w 1660125"/>
              <a:gd name="connsiteY0" fmla="*/ 0 h 1624614"/>
              <a:gd name="connsiteX1" fmla="*/ 1029810 w 1660125"/>
              <a:gd name="connsiteY1" fmla="*/ 594804 h 1624614"/>
              <a:gd name="connsiteX2" fmla="*/ 1660125 w 1660125"/>
              <a:gd name="connsiteY2" fmla="*/ 1624614 h 162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0125" h="1624614">
                <a:moveTo>
                  <a:pt x="0" y="0"/>
                </a:moveTo>
                <a:cubicBezTo>
                  <a:pt x="376561" y="162017"/>
                  <a:pt x="753123" y="324035"/>
                  <a:pt x="1029810" y="594804"/>
                </a:cubicBezTo>
                <a:cubicBezTo>
                  <a:pt x="1306498" y="865573"/>
                  <a:pt x="1483311" y="1245093"/>
                  <a:pt x="1660125" y="1624614"/>
                </a:cubicBezTo>
              </a:path>
            </a:pathLst>
          </a:custGeom>
          <a:noFill/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stealth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C95029F-17A8-4F72-993B-9D05DAC12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31" y="3256122"/>
            <a:ext cx="3516495" cy="3200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B0292C4-27CC-4E19-99A1-C287154C3CF5}"/>
              </a:ext>
            </a:extLst>
          </p:cNvPr>
          <p:cNvSpPr txBox="1"/>
          <p:nvPr/>
        </p:nvSpPr>
        <p:spPr>
          <a:xfrm>
            <a:off x="4648200" y="4876800"/>
            <a:ext cx="3516495" cy="830997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 effect of TE Width on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b="1" i="1" baseline="-25000" dirty="0">
                <a:solidFill>
                  <a:srgbClr val="0000FF"/>
                </a:solidFill>
              </a:rPr>
              <a:t>31</a:t>
            </a:r>
            <a:r>
              <a:rPr lang="en-US" dirty="0">
                <a:solidFill>
                  <a:srgbClr val="0000FF"/>
                </a:solidFill>
              </a:rPr>
              <a:t> is apparent in the data!</a:t>
            </a:r>
          </a:p>
        </p:txBody>
      </p:sp>
    </p:spTree>
    <p:extLst>
      <p:ext uri="{BB962C8B-B14F-4D97-AF65-F5344CB8AC3E}">
        <p14:creationId xmlns:p14="http://schemas.microsoft.com/office/powerpoint/2010/main" val="1218322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62BE2AB2-8932-4B03-8D55-3A70DEB928D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286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40V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903B09-8E98-4277-8719-0F0139B4F14D}"/>
              </a:ext>
            </a:extLst>
          </p:cNvPr>
          <p:cNvSpPr txBox="1"/>
          <p:nvPr/>
        </p:nvSpPr>
        <p:spPr>
          <a:xfrm>
            <a:off x="22860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FF5FA1-7370-4743-BBB5-7FC1903251BD}"/>
              </a:ext>
            </a:extLst>
          </p:cNvPr>
          <p:cNvSpPr txBox="1"/>
          <p:nvPr/>
        </p:nvSpPr>
        <p:spPr>
          <a:xfrm>
            <a:off x="2895600" y="5341203"/>
            <a:ext cx="3848735" cy="830997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Again, no effect of TE Width on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b="1" i="1" baseline="-25000" dirty="0">
                <a:solidFill>
                  <a:srgbClr val="0000FF"/>
                </a:solidFill>
              </a:rPr>
              <a:t>31</a:t>
            </a:r>
            <a:r>
              <a:rPr lang="en-US" dirty="0">
                <a:solidFill>
                  <a:srgbClr val="0000FF"/>
                </a:solidFill>
              </a:rPr>
              <a:t> is apparent at 40V.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D94A64-FE56-4571-9F30-F9B5B0BB5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681" y="1447800"/>
            <a:ext cx="4172638" cy="3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42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753B3FD-6ABF-4621-9FFD-794F8AD1CD8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E31 Advantage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EB0DEC4-CD5D-4413-ABEC-FE4EDCDF1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baseline="0" dirty="0">
                <a:latin typeface="+mn-lt"/>
              </a:rPr>
              <a:t>There is an advantage to measuring </a:t>
            </a:r>
            <a:r>
              <a:rPr lang="en-US" b="1" i="1" kern="0" baseline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using large area cantilevers having the full thickness of the silicon substrate.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+mn-lt"/>
              </a:rPr>
              <a:t>Cantilevers diced from a wafer have the full thickness of the silicon substrate.  There can be no manufacturing defects in the cantilever that distort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performance.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+mn-lt"/>
              </a:rPr>
              <a:t>The area of the actuator capacitor atop the cantilever is very large so the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b="1" i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coefficient derived from the measurements will be the average for the film.  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  <a:defRPr/>
            </a:pPr>
            <a:r>
              <a:rPr lang="en-US" kern="0" dirty="0">
                <a:latin typeface="+mn-lt"/>
              </a:rPr>
              <a:t>Large, full thickness cantilever </a:t>
            </a:r>
            <a:r>
              <a:rPr lang="en-US" b="1" i="1" kern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kern="0" dirty="0">
                <a:latin typeface="+mn-lt"/>
              </a:rPr>
              <a:t> measurements see only the film properties, not manufacturing variances.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43529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20AB29E-5645-40FF-84FE-96F3C5AE1DD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Recommended Procedure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0749DD-296B-4FD5-B7F2-BC3FF8CA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kern="0" baseline="0" dirty="0">
                <a:latin typeface="+mn-lt"/>
              </a:rPr>
              <a:t>Fabricate 3 masks for </a:t>
            </a:r>
            <a:r>
              <a:rPr lang="en-US" sz="2000" b="1" kern="0" baseline="0" dirty="0">
                <a:latin typeface="+mn-lt"/>
              </a:rPr>
              <a:t>e</a:t>
            </a:r>
            <a:r>
              <a:rPr lang="en-US" sz="2000" b="1" kern="0" baseline="-25000" dirty="0">
                <a:latin typeface="+mn-lt"/>
              </a:rPr>
              <a:t>31</a:t>
            </a:r>
            <a:r>
              <a:rPr lang="en-US" sz="2000" kern="0" baseline="0" dirty="0">
                <a:latin typeface="+mn-lt"/>
              </a:rPr>
              <a:t> cantilevers and small-area </a:t>
            </a:r>
            <a:r>
              <a:rPr lang="en-US" sz="2000" b="1" i="1" kern="0" baseline="0" dirty="0">
                <a:latin typeface="+mn-lt"/>
              </a:rPr>
              <a:t>d</a:t>
            </a:r>
            <a:r>
              <a:rPr lang="en-US" sz="2000" b="1" i="1" kern="0" baseline="-25000" dirty="0">
                <a:latin typeface="+mn-lt"/>
              </a:rPr>
              <a:t>33</a:t>
            </a:r>
            <a:r>
              <a:rPr lang="en-US" sz="2000" b="1" i="1" kern="0" baseline="0" dirty="0">
                <a:latin typeface="+mn-lt"/>
              </a:rPr>
              <a:t> </a:t>
            </a:r>
            <a:r>
              <a:rPr lang="en-US" sz="2000" kern="0" baseline="0" dirty="0">
                <a:latin typeface="+mn-lt"/>
              </a:rPr>
              <a:t>capacitors on their own tracking wafer.  Place small cantilevers on product wafers.</a:t>
            </a:r>
            <a:endParaRPr lang="en-US" sz="2000" kern="0" dirty="0">
              <a:latin typeface="+mn-lt"/>
            </a:endParaRP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kern="0" dirty="0">
                <a:latin typeface="+mn-lt"/>
              </a:rPr>
              <a:t>Run tracking wafer alongside product wafers on a regular basis.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kern="0" dirty="0">
                <a:latin typeface="+mn-lt"/>
              </a:rPr>
              <a:t>Measure the </a:t>
            </a:r>
            <a:r>
              <a:rPr lang="en-US" sz="2000" b="1" i="1" kern="0" dirty="0">
                <a:latin typeface="+mn-lt"/>
              </a:rPr>
              <a:t>e</a:t>
            </a:r>
            <a:r>
              <a:rPr lang="en-US" sz="2000" b="1" i="1" kern="0" baseline="-25000" dirty="0">
                <a:latin typeface="+mn-lt"/>
              </a:rPr>
              <a:t>31</a:t>
            </a:r>
            <a:r>
              <a:rPr lang="en-US" sz="2000" kern="0" dirty="0">
                <a:latin typeface="+mn-lt"/>
              </a:rPr>
              <a:t> of the large-area tracking E31 cantilevers and use NLV to measure </a:t>
            </a:r>
            <a:r>
              <a:rPr lang="en-US" sz="2000" b="1" i="1" kern="0" dirty="0">
                <a:latin typeface="+mn-lt"/>
              </a:rPr>
              <a:t>d</a:t>
            </a:r>
            <a:r>
              <a:rPr lang="en-US" sz="2000" b="1" i="1" kern="0" baseline="-25000" dirty="0">
                <a:latin typeface="+mn-lt"/>
              </a:rPr>
              <a:t>33</a:t>
            </a:r>
            <a:r>
              <a:rPr lang="en-US" sz="2000" kern="0" dirty="0">
                <a:latin typeface="+mn-lt"/>
              </a:rPr>
              <a:t> of the small-area tracking capacitors.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kern="0" dirty="0">
                <a:latin typeface="+mn-lt"/>
              </a:rPr>
              <a:t>Insert measured values into simulation models of the product devices to predict product performance.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kern="0" dirty="0">
                <a:latin typeface="+mn-lt"/>
              </a:rPr>
              <a:t>Measure small test cantilevers on product wafers with the NLV. Calculate on-wafer </a:t>
            </a:r>
            <a:r>
              <a:rPr lang="en-US" sz="2000" b="1" i="1" kern="0" dirty="0">
                <a:latin typeface="+mn-lt"/>
              </a:rPr>
              <a:t>e</a:t>
            </a:r>
            <a:r>
              <a:rPr lang="en-US" sz="2000" b="1" i="1" kern="0" baseline="-25000" dirty="0">
                <a:latin typeface="+mn-lt"/>
              </a:rPr>
              <a:t>31</a:t>
            </a:r>
            <a:r>
              <a:rPr lang="en-US" sz="2000" kern="0" dirty="0">
                <a:latin typeface="+mn-lt"/>
              </a:rPr>
              <a:t>/</a:t>
            </a:r>
            <a:r>
              <a:rPr lang="en-US" sz="2000" b="1" i="1" kern="0" dirty="0">
                <a:latin typeface="+mn-lt"/>
              </a:rPr>
              <a:t>d</a:t>
            </a:r>
            <a:r>
              <a:rPr lang="en-US" sz="2000" b="1" i="1" kern="0" baseline="-25000" dirty="0">
                <a:latin typeface="+mn-lt"/>
              </a:rPr>
              <a:t>33 </a:t>
            </a:r>
            <a:r>
              <a:rPr lang="en-US" sz="2000" kern="0" dirty="0">
                <a:latin typeface="+mn-lt"/>
              </a:rPr>
              <a:t>values. Compare to tracking values.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+mj-lt"/>
              <a:buAutoNum type="arabicParenR"/>
              <a:defRPr/>
            </a:pPr>
            <a:r>
              <a:rPr lang="en-US" sz="2000" kern="0" dirty="0">
                <a:latin typeface="+mn-lt"/>
              </a:rPr>
              <a:t>Sample product performance across wafers and compare to the </a:t>
            </a:r>
            <a:r>
              <a:rPr lang="en-US" sz="2000" kern="0" dirty="0"/>
              <a:t>performance </a:t>
            </a:r>
            <a:r>
              <a:rPr lang="en-US" sz="2000" kern="0" dirty="0">
                <a:latin typeface="+mn-lt"/>
              </a:rPr>
              <a:t>predicted by the model simulated with tracking coefficients.  Variances should indicate process non-uniformities.  </a:t>
            </a:r>
            <a:endParaRPr lang="en-US" sz="2000" i="1" kern="0" dirty="0"/>
          </a:p>
        </p:txBody>
      </p:sp>
    </p:spTree>
    <p:extLst>
      <p:ext uri="{BB962C8B-B14F-4D97-AF65-F5344CB8AC3E}">
        <p14:creationId xmlns:p14="http://schemas.microsoft.com/office/powerpoint/2010/main" val="1847435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304800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5800" y="11430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n-US" kern="0" baseline="0" dirty="0">
                <a:latin typeface="+mn-lt"/>
              </a:rPr>
              <a:t>Radiant’s E31 fixture inexpensively characterizes the </a:t>
            </a:r>
            <a:r>
              <a:rPr lang="en-US" b="1" i="1" kern="0" baseline="0" dirty="0">
                <a:latin typeface="+mn-lt"/>
              </a:rPr>
              <a:t>e</a:t>
            </a:r>
            <a:r>
              <a:rPr lang="en-US" b="1" i="1" kern="0" baseline="-25000" dirty="0">
                <a:latin typeface="+mn-lt"/>
              </a:rPr>
              <a:t>31</a:t>
            </a:r>
            <a:r>
              <a:rPr lang="en-US" b="1" i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coefficient</a:t>
            </a:r>
            <a:r>
              <a:rPr lang="en-US" b="1" i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of thin ferroelectric and  piezoelectric films.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latin typeface="+mn-lt"/>
              </a:rPr>
              <a:t>The Polytec NLV connected to Radian’s Precision Materials Analyzers is able to measure </a:t>
            </a:r>
            <a:r>
              <a:rPr lang="en-US" b="1" i="1" kern="0" dirty="0">
                <a:latin typeface="+mn-lt"/>
              </a:rPr>
              <a:t>d</a:t>
            </a:r>
            <a:r>
              <a:rPr lang="en-US" b="1" i="1" kern="0" baseline="-25000" dirty="0">
                <a:latin typeface="+mn-lt"/>
              </a:rPr>
              <a:t>33</a:t>
            </a:r>
            <a:r>
              <a:rPr lang="en-US" kern="0" dirty="0">
                <a:latin typeface="+mn-lt"/>
              </a:rPr>
              <a:t> coefficients of clamped thin piezoelectric or ferroelectric films to less than 1 Ångstrom.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latin typeface="+mn-lt"/>
              </a:rPr>
              <a:t>The small NLV’s spot size and large dynamic range allows it to directly measure the motions of structural members in a piezoMEMS.</a:t>
            </a:r>
          </a:p>
          <a:p>
            <a:pPr marL="514350" lvl="1" indent="-514350" algn="just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Ø"/>
              <a:defRPr/>
            </a:pPr>
            <a:r>
              <a:rPr lang="en-US" kern="0" dirty="0">
                <a:latin typeface="+mn-lt"/>
              </a:rPr>
              <a:t>Used in combination, the Radiant E31 Fixture and the NLV provide a sensitive process monitoring and control metrology tool set.  </a:t>
            </a:r>
            <a:endParaRPr lang="en-US" sz="2000" i="1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C820D9A-7F19-492F-8CD5-B4FB888C3B95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Piezo Coefficients</a:t>
            </a:r>
            <a:endParaRPr kumimoji="0" lang="en-US" sz="4400" i="1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F23E2-3D93-4E66-9BBA-D5EAD15916DA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>
                <a:latin typeface="+mn-lt"/>
              </a:rPr>
              <a:t>There are four practical piezoelectric coefficients: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>
              <a:latin typeface="+mn-lt"/>
            </a:endParaRPr>
          </a:p>
          <a:p>
            <a:pPr marL="1376363" indent="-915988"/>
            <a:r>
              <a:rPr lang="en-US" b="1" i="1" kern="0" dirty="0">
                <a:latin typeface="+mn-lt"/>
              </a:rPr>
              <a:t>d</a:t>
            </a:r>
            <a:r>
              <a:rPr lang="en-US" b="1" i="1" kern="0" baseline="-25000" dirty="0">
                <a:latin typeface="+mn-lt"/>
              </a:rPr>
              <a:t>33	</a:t>
            </a:r>
            <a:r>
              <a:rPr lang="en-US" kern="0" dirty="0">
                <a:latin typeface="+mn-lt"/>
              </a:rPr>
              <a:t>Vertical displacement of the film surface when a voltage is applied between parallel electrodes.</a:t>
            </a:r>
          </a:p>
          <a:p>
            <a:pPr marL="1376363" indent="-915988"/>
            <a:endParaRPr lang="en-US" kern="0" dirty="0">
              <a:solidFill>
                <a:srgbClr val="0000FF"/>
              </a:solidFill>
              <a:latin typeface="+mn-lt"/>
            </a:endParaRPr>
          </a:p>
          <a:p>
            <a:pPr marL="1376363" indent="-915988"/>
            <a:r>
              <a:rPr lang="en-US" b="1" i="1" kern="0" dirty="0"/>
              <a:t>d</a:t>
            </a:r>
            <a:r>
              <a:rPr lang="en-US" b="1" i="1" kern="0" baseline="-25000" dirty="0"/>
              <a:t>31</a:t>
            </a:r>
            <a:r>
              <a:rPr lang="en-US" kern="0" dirty="0"/>
              <a:t>	The sideways contraction of the film as it expands vertically during </a:t>
            </a:r>
            <a:r>
              <a:rPr lang="en-US" b="1" i="1" kern="0" dirty="0"/>
              <a:t>d</a:t>
            </a:r>
            <a:r>
              <a:rPr lang="en-US" b="1" i="1" kern="0" baseline="-25000" dirty="0"/>
              <a:t>33</a:t>
            </a:r>
            <a:r>
              <a:rPr lang="en-US" b="1" i="1" kern="0" dirty="0"/>
              <a:t> </a:t>
            </a:r>
            <a:r>
              <a:rPr lang="en-US" kern="0" dirty="0"/>
              <a:t>activation</a:t>
            </a:r>
          </a:p>
          <a:p>
            <a:pPr marL="1376363" indent="-915988"/>
            <a:endParaRPr lang="en-US" kern="0" dirty="0">
              <a:solidFill>
                <a:srgbClr val="0000FF"/>
              </a:solidFill>
            </a:endParaRPr>
          </a:p>
          <a:p>
            <a:pPr marL="1376363" indent="-915988"/>
            <a:r>
              <a:rPr lang="en-US" b="1" i="1" kern="0" dirty="0"/>
              <a:t>e</a:t>
            </a:r>
            <a:r>
              <a:rPr lang="en-US" b="1" i="1" kern="0" baseline="-25000" dirty="0"/>
              <a:t>33</a:t>
            </a:r>
            <a:r>
              <a:rPr lang="en-US" kern="0" dirty="0"/>
              <a:t>	The vertical force applied by the top surface of the film when it is displaced during </a:t>
            </a:r>
            <a:r>
              <a:rPr lang="en-US" b="1" i="1" kern="0" dirty="0"/>
              <a:t>d</a:t>
            </a:r>
            <a:r>
              <a:rPr lang="en-US" b="1" i="1" kern="0" baseline="-25000" dirty="0"/>
              <a:t>33</a:t>
            </a:r>
            <a:r>
              <a:rPr lang="en-US" kern="0" dirty="0"/>
              <a:t> activation.</a:t>
            </a:r>
          </a:p>
          <a:p>
            <a:pPr marL="1376363" indent="-915988"/>
            <a:endParaRPr lang="en-US" b="1" i="1" kern="0" dirty="0"/>
          </a:p>
          <a:p>
            <a:pPr marL="1376363" indent="-915988"/>
            <a:r>
              <a:rPr lang="en-US" b="1" i="1" kern="0" dirty="0"/>
              <a:t>e</a:t>
            </a:r>
            <a:r>
              <a:rPr lang="en-US" b="1" i="1" kern="0" baseline="-25000" dirty="0"/>
              <a:t>31</a:t>
            </a:r>
            <a:r>
              <a:rPr lang="en-US" kern="0" dirty="0"/>
              <a:t>	The sideways force applied by the film when it is displaced during </a:t>
            </a:r>
            <a:r>
              <a:rPr lang="en-US" b="1" i="1" kern="0" dirty="0"/>
              <a:t>d</a:t>
            </a:r>
            <a:r>
              <a:rPr lang="en-US" b="1" i="1" kern="0" baseline="-25000" dirty="0"/>
              <a:t>33</a:t>
            </a:r>
            <a:r>
              <a:rPr lang="en-US" kern="0" dirty="0"/>
              <a:t> activation.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091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5662CDD-EA62-45CC-B55B-A6F077095762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1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Piezo Coefficients</a:t>
            </a:r>
            <a:endParaRPr kumimoji="0" lang="en-US" sz="4400" i="1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CB6D-9829-462E-AAA1-BCAFD66ED60E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>
                <a:latin typeface="+mn-lt"/>
              </a:rPr>
              <a:t>Only two of the four piezoelectric coefficients can be measured on a thin film: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>
              <a:latin typeface="+mn-lt"/>
            </a:endParaRPr>
          </a:p>
          <a:p>
            <a:pPr marL="1376363" indent="-915988"/>
            <a:r>
              <a:rPr lang="en-US" b="1" i="1" kern="0" dirty="0">
                <a:latin typeface="+mn-lt"/>
              </a:rPr>
              <a:t>d</a:t>
            </a:r>
            <a:r>
              <a:rPr lang="en-US" b="1" i="1" kern="0" baseline="-25000" dirty="0">
                <a:latin typeface="+mn-lt"/>
              </a:rPr>
              <a:t>33	</a:t>
            </a:r>
            <a:r>
              <a:rPr lang="en-US" kern="0" dirty="0">
                <a:latin typeface="+mn-lt"/>
              </a:rPr>
              <a:t>This is a small value that requires a laser for resolution.</a:t>
            </a:r>
          </a:p>
          <a:p>
            <a:pPr marL="1376363" indent="-915988"/>
            <a:endParaRPr lang="en-US" kern="0" dirty="0">
              <a:solidFill>
                <a:srgbClr val="0000FF"/>
              </a:solidFill>
              <a:latin typeface="+mn-lt"/>
            </a:endParaRPr>
          </a:p>
          <a:p>
            <a:pPr marL="1376363" indent="-915988"/>
            <a:r>
              <a:rPr lang="en-US" b="1" i="1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</a:t>
            </a:r>
            <a:r>
              <a:rPr lang="en-US" b="1" i="1" kern="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31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It is not possible to see this motion with a sensor.</a:t>
            </a:r>
          </a:p>
          <a:p>
            <a:pPr marL="1376363" indent="-915988"/>
            <a:endParaRPr lang="en-US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376363" indent="-915988"/>
            <a:r>
              <a:rPr lang="en-US" b="1" i="1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</a:t>
            </a:r>
            <a:r>
              <a:rPr lang="en-US" b="1" i="1" kern="0" baseline="-25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33</a:t>
            </a:r>
            <a:r>
              <a:rPr lang="en-US" kern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	It is may be possible to measure vertical force with an AFM but it is difficult to make it accurate.</a:t>
            </a:r>
          </a:p>
          <a:p>
            <a:pPr marL="1376363" indent="-915988"/>
            <a:endParaRPr lang="en-US" b="1" i="1" kern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1376363" indent="-915988"/>
            <a:r>
              <a:rPr lang="en-US" b="1" i="1" kern="0" dirty="0"/>
              <a:t>e</a:t>
            </a:r>
            <a:r>
              <a:rPr lang="en-US" b="1" i="1" kern="0" baseline="-25000" dirty="0"/>
              <a:t>31</a:t>
            </a:r>
            <a:r>
              <a:rPr lang="en-US" kern="0" dirty="0"/>
              <a:t>	The lateral force generated by the film will bend a cantilever, the motion of which can be seen by a laser or a photonic sensor. 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8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212484B-0DC5-47BD-8136-88E6C746B82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Physical Limitations</a:t>
            </a:r>
            <a:endParaRPr kumimoji="0" lang="en-US" sz="440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D7E49-3815-4884-9EA4-D56D50881422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>
                <a:latin typeface="+mn-lt"/>
              </a:rPr>
              <a:t>The physical dimensions of the device under test sets limitations on what sensor must be used.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+mn-lt"/>
              </a:rPr>
              <a:t>Photonic sensors generally have minimum spot diameters of 0.3mm to 3mm.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Only large flat structures can be measured with a photonic sensor.</a:t>
            </a:r>
          </a:p>
          <a:p>
            <a:pPr marL="800100" lvl="1" indent="-342900"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Photonic sensors are inexpensive.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kern="0" dirty="0">
                <a:latin typeface="+mn-lt"/>
              </a:rPr>
              <a:t>The moving structures  in piezoMEMS are generally too small to be seen by a photonic sensor.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Lasers can have spot sizes down to 2 microns so they can spatially resolve small areas of the sample. 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Laser are more expensive than photonic sensors.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172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1674A-8355-4152-8DAC-F016A4A97E1D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kern="0" dirty="0"/>
              <a:t>Photonic sensors are suitable for measuring precise, large-area-averaged film coefficients.</a:t>
            </a:r>
            <a:endParaRPr lang="en-US" sz="2000" kern="0" dirty="0">
              <a:latin typeface="+mn-lt"/>
            </a:endParaRPr>
          </a:p>
          <a:p>
            <a:pPr marL="342900" indent="-342900"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+mn-lt"/>
              </a:rPr>
              <a:t>Laser Doppler Vibrometers with their small spot sizes are suited for measuring production pMEMS devices in situ.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kern="0" dirty="0">
                <a:latin typeface="+mn-lt"/>
              </a:rPr>
              <a:t>The two work well together: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The photonic sensor measures the film’s </a:t>
            </a:r>
            <a:r>
              <a:rPr lang="en-US" sz="2000" kern="0" dirty="0"/>
              <a:t>global</a:t>
            </a:r>
            <a:r>
              <a:rPr lang="en-US" sz="2000" kern="0" dirty="0">
                <a:latin typeface="+mn-lt"/>
              </a:rPr>
              <a:t> </a:t>
            </a:r>
            <a:r>
              <a:rPr lang="en-US" sz="2000" b="1" i="1" kern="0" dirty="0">
                <a:latin typeface="+mn-lt"/>
              </a:rPr>
              <a:t>e</a:t>
            </a:r>
            <a:r>
              <a:rPr lang="en-US" sz="2000" b="1" i="1" kern="0" baseline="-25000" dirty="0">
                <a:latin typeface="+mn-lt"/>
              </a:rPr>
              <a:t>31</a:t>
            </a:r>
            <a:r>
              <a:rPr lang="en-US" sz="2000" b="1" i="1" kern="0" dirty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coefficient on process monitor wafers run alongside wafer lots.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/>
              <a:t>The film </a:t>
            </a:r>
            <a:r>
              <a:rPr lang="en-US" sz="2000" b="1" i="1" kern="0" dirty="0"/>
              <a:t>d</a:t>
            </a:r>
            <a:r>
              <a:rPr lang="en-US" sz="2000" b="1" i="1" kern="0" baseline="-25000" dirty="0"/>
              <a:t>33</a:t>
            </a:r>
            <a:r>
              <a:rPr lang="en-US" sz="2000" b="1" i="1" kern="0" dirty="0"/>
              <a:t> </a:t>
            </a:r>
            <a:r>
              <a:rPr lang="en-US" sz="2000" kern="0" dirty="0"/>
              <a:t>coefficient is measured directly from clamped capacitors on the monitor wafer using a laser.</a:t>
            </a:r>
            <a:endParaRPr lang="en-US" sz="2000" kern="0" dirty="0">
              <a:latin typeface="+mn-lt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The performance of the devices in fabrication are predicted using the measured </a:t>
            </a:r>
            <a:r>
              <a:rPr lang="en-US" sz="2000" b="1" i="1" kern="0" dirty="0">
                <a:latin typeface="+mn-lt"/>
              </a:rPr>
              <a:t>e</a:t>
            </a:r>
            <a:r>
              <a:rPr lang="en-US" sz="2000" b="1" i="1" kern="0" baseline="-25000" dirty="0">
                <a:latin typeface="+mn-lt"/>
              </a:rPr>
              <a:t>31</a:t>
            </a:r>
            <a:r>
              <a:rPr lang="en-US" sz="2000" kern="0" dirty="0">
                <a:latin typeface="+mn-lt"/>
              </a:rPr>
              <a:t> and </a:t>
            </a:r>
            <a:r>
              <a:rPr lang="en-US" sz="2000" b="1" i="1" kern="0" dirty="0">
                <a:latin typeface="+mn-lt"/>
              </a:rPr>
              <a:t>e</a:t>
            </a:r>
            <a:r>
              <a:rPr lang="en-US" sz="2000" b="1" i="1" kern="0" baseline="-25000" dirty="0">
                <a:latin typeface="+mn-lt"/>
              </a:rPr>
              <a:t>31</a:t>
            </a:r>
            <a:r>
              <a:rPr lang="en-US" sz="2000" b="1" i="1" kern="0" dirty="0">
                <a:latin typeface="+mn-lt"/>
              </a:rPr>
              <a:t> </a:t>
            </a:r>
            <a:r>
              <a:rPr lang="en-US" sz="2000" kern="0" dirty="0">
                <a:latin typeface="+mn-lt"/>
              </a:rPr>
              <a:t>values.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The laser directly measures the motions of the piezoMEMS.  Deviations from the model values indicate process issues.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5AE731-7C85-4F74-9457-5A44216C720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Metrology Tools</a:t>
            </a:r>
            <a:endParaRPr kumimoji="0" lang="en-US" sz="440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56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E93E519-3E5C-4EB6-A448-B246AF7154FA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981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>
                <a:solidFill>
                  <a:srgbClr val="0000FF"/>
                </a:solidFill>
              </a:rPr>
              <a:t>Introduction to Laser Interferometry</a:t>
            </a:r>
          </a:p>
        </p:txBody>
      </p:sp>
    </p:spTree>
    <p:extLst>
      <p:ext uri="{BB962C8B-B14F-4D97-AF65-F5344CB8AC3E}">
        <p14:creationId xmlns:p14="http://schemas.microsoft.com/office/powerpoint/2010/main" val="42097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0F37963-E99B-4433-9928-D3A363ACC01B}"/>
              </a:ext>
            </a:extLst>
          </p:cNvPr>
          <p:cNvSpPr txBox="1">
            <a:spLocks/>
          </p:cNvSpPr>
          <p:nvPr/>
        </p:nvSpPr>
        <p:spPr>
          <a:xfrm>
            <a:off x="685800" y="1143000"/>
            <a:ext cx="7924800" cy="502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kern="0" dirty="0"/>
              <a:t>Radiant has extensively tested Polytec’s NLV Laser Doppler Vibrometer coupled to a Radiant Materials Analyzer.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Precision LC II, Premier II, Precision Multiferroic, and piezoMEMS testers use 18-bit ADCs, have a 76 microvolt per bit resolution, and exhibit a noise floor of ~300µV for a single pass.  </a:t>
            </a:r>
          </a:p>
          <a:p>
            <a:pPr marL="800100" lvl="1" indent="-3429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latin typeface="+mn-lt"/>
              </a:rPr>
              <a:t>The single-bit ADC resolution can be reached by averaging x16.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Combined with the NLV, these testers can reach 0.2 Ångstrom (0.02nm) resolution in </a:t>
            </a: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b="1" i="1" u="none" strike="noStrike" kern="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</a:t>
            </a:r>
            <a:r>
              <a:rPr kumimoji="0" lang="en-US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piston motion.</a:t>
            </a:r>
          </a:p>
          <a:p>
            <a:pPr marL="342900" indent="-342900"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b="0" i="0" kern="0" baseline="0" dirty="0">
                <a:latin typeface="+mn-lt"/>
              </a:rPr>
              <a:t>The NLV has a 2 micron minimum spot diameter.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BA20F2-07AA-4A4B-917E-F2EA34DA9CE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85824"/>
            <a:ext cx="7772400" cy="88097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NLV</a:t>
            </a:r>
            <a:endParaRPr kumimoji="0" lang="en-US" sz="4400" u="none" strike="noStrike" kern="0" cap="none" spc="0" normalizeH="0" baseline="-25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7133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6243</TotalTime>
  <Words>1855</Words>
  <Application>Microsoft Office PowerPoint</Application>
  <PresentationFormat>On-screen Show (4:3)</PresentationFormat>
  <Paragraphs>260</Paragraphs>
  <Slides>38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Wingdings</vt:lpstr>
      <vt:lpstr>Default Design</vt:lpstr>
      <vt:lpstr>Custom Design</vt:lpstr>
      <vt:lpstr>Measuring the Piezoelectric Coefficients of Thin Films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Radiant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E31 plus NLV - Metrology Tool Kit</dc:title>
  <dc:creator>Joe Evans</dc:creator>
  <cp:lastModifiedBy>michelle bell</cp:lastModifiedBy>
  <cp:revision>1669</cp:revision>
  <cp:lastPrinted>2021-05-11T22:03:47Z</cp:lastPrinted>
  <dcterms:created xsi:type="dcterms:W3CDTF">2000-11-26T21:32:07Z</dcterms:created>
  <dcterms:modified xsi:type="dcterms:W3CDTF">2021-05-11T22:04:13Z</dcterms:modified>
</cp:coreProperties>
</file>